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1"/>
  </p:notesMasterIdLst>
  <p:handoutMasterIdLst>
    <p:handoutMasterId r:id="rId42"/>
  </p:handoutMasterIdLst>
  <p:sldIdLst>
    <p:sldId id="306" r:id="rId2"/>
    <p:sldId id="313" r:id="rId3"/>
    <p:sldId id="312" r:id="rId4"/>
    <p:sldId id="347" r:id="rId5"/>
    <p:sldId id="348" r:id="rId6"/>
    <p:sldId id="322" r:id="rId7"/>
    <p:sldId id="314" r:id="rId8"/>
    <p:sldId id="349" r:id="rId9"/>
    <p:sldId id="353" r:id="rId10"/>
    <p:sldId id="354" r:id="rId11"/>
    <p:sldId id="356" r:id="rId12"/>
    <p:sldId id="357" r:id="rId13"/>
    <p:sldId id="355" r:id="rId14"/>
    <p:sldId id="358" r:id="rId15"/>
    <p:sldId id="350" r:id="rId16"/>
    <p:sldId id="338" r:id="rId17"/>
    <p:sldId id="359" r:id="rId18"/>
    <p:sldId id="362" r:id="rId19"/>
    <p:sldId id="345" r:id="rId20"/>
    <p:sldId id="344" r:id="rId21"/>
    <p:sldId id="360" r:id="rId22"/>
    <p:sldId id="361" r:id="rId23"/>
    <p:sldId id="317" r:id="rId24"/>
    <p:sldId id="324" r:id="rId25"/>
    <p:sldId id="321" r:id="rId26"/>
    <p:sldId id="327" r:id="rId27"/>
    <p:sldId id="346" r:id="rId28"/>
    <p:sldId id="326" r:id="rId29"/>
    <p:sldId id="318" r:id="rId30"/>
    <p:sldId id="330" r:id="rId31"/>
    <p:sldId id="332" r:id="rId32"/>
    <p:sldId id="319" r:id="rId33"/>
    <p:sldId id="333" r:id="rId34"/>
    <p:sldId id="334" r:id="rId35"/>
    <p:sldId id="343" r:id="rId36"/>
    <p:sldId id="363" r:id="rId37"/>
    <p:sldId id="320" r:id="rId38"/>
    <p:sldId id="335" r:id="rId39"/>
    <p:sldId id="336" r:id="rId40"/>
  </p:sldIdLst>
  <p:sldSz cx="27432000" cy="6858000"/>
  <p:notesSz cx="7010400" cy="92964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98E5"/>
    <a:srgbClr val="5883DF"/>
    <a:srgbClr val="FF0000"/>
    <a:srgbClr val="3E6EDA"/>
    <a:srgbClr val="8FABE9"/>
    <a:srgbClr val="DFE52C"/>
    <a:srgbClr val="1E2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1" autoAdjust="0"/>
    <p:restoredTop sz="69602" autoAdjust="0"/>
  </p:normalViewPr>
  <p:slideViewPr>
    <p:cSldViewPr>
      <p:cViewPr>
        <p:scale>
          <a:sx n="75" d="100"/>
          <a:sy n="75" d="100"/>
        </p:scale>
        <p:origin x="-84" y="-54"/>
      </p:cViewPr>
      <p:guideLst>
        <p:guide orient="horz" pos="2160"/>
        <p:guide pos="86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AE%20Thesis\Breadth%20-%20Mechanical\(June21)graph%20for%20Cooling%20load%20and%20Heat%20ga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AE%20Thesis\Breadth%20-%20Mechanical\(June21)graph%20for%20Cooling%20load%20and%20Heat%20gai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AE%20Thesis\Breadth%20-%20Mechanical\New%20Microsoft%20Excel%20Workshe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AE%20Thesis\Breadth%20-%20Mechanical\New%20Microsoft%20Excel%20Workshee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drive.win.psu.edu\users\d\y\dyk5087\Desktop\New%20Microsoft%20Excel%20Workshee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AE%20Thesis\Breadth%20-%20Mechanical\(June21)graph%20for%20Cooling%20load%20and%20Heat%20ga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AE%20Thesis\Breadth%20-%20Mechanical\(June21)graph%20for%20Cooling%20load%20and%20Heat%20ga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AE%20Thesis\Breadth%20-%20Mechanical\(December21)graph%20for%20Cooling%20load%20and%20Heat%20gain%20-%20Copy.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AE%20Thesis\Breadth%20-%20Mechanical\(December21)graph%20for%20Cooling%20load%20and%20Heat%20gain%20-%20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'Heat Gain'!$D$2</c:f>
              <c:strCache>
                <c:ptCount val="1"/>
                <c:pt idx="0">
                  <c:v>Existing glazing - Double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Gain'!$D$3:$D$26</c:f>
              <c:numCache>
                <c:formatCode>General</c:formatCode>
                <c:ptCount val="24"/>
                <c:pt idx="0">
                  <c:v>1894.21482421875</c:v>
                </c:pt>
                <c:pt idx="1">
                  <c:v>1653.1753710937498</c:v>
                </c:pt>
                <c:pt idx="2">
                  <c:v>1420.637197265625</c:v>
                </c:pt>
                <c:pt idx="3">
                  <c:v>1233.0079101562499</c:v>
                </c:pt>
                <c:pt idx="4">
                  <c:v>1100.3426074218748</c:v>
                </c:pt>
                <c:pt idx="5">
                  <c:v>13412.197870829306</c:v>
                </c:pt>
                <c:pt idx="6">
                  <c:v>36727.100634776492</c:v>
                </c:pt>
                <c:pt idx="7">
                  <c:v>44702.371642313978</c:v>
                </c:pt>
                <c:pt idx="8">
                  <c:v>44316.573336534842</c:v>
                </c:pt>
                <c:pt idx="9">
                  <c:v>37610.503653007399</c:v>
                </c:pt>
                <c:pt idx="10">
                  <c:v>26584.50286052224</c:v>
                </c:pt>
                <c:pt idx="11">
                  <c:v>15846.222100692694</c:v>
                </c:pt>
                <c:pt idx="12">
                  <c:v>13272.489110630726</c:v>
                </c:pt>
                <c:pt idx="13">
                  <c:v>13078.305263044183</c:v>
                </c:pt>
                <c:pt idx="14">
                  <c:v>12975.946911602481</c:v>
                </c:pt>
                <c:pt idx="15">
                  <c:v>12345.389900147053</c:v>
                </c:pt>
                <c:pt idx="16">
                  <c:v>11192.682768316252</c:v>
                </c:pt>
                <c:pt idx="17">
                  <c:v>9581.2955859775429</c:v>
                </c:pt>
                <c:pt idx="18">
                  <c:v>7411.2048910990643</c:v>
                </c:pt>
                <c:pt idx="19">
                  <c:v>4456.6449909577832</c:v>
                </c:pt>
                <c:pt idx="20">
                  <c:v>3526.2149999999997</c:v>
                </c:pt>
                <c:pt idx="21">
                  <c:v>3006.52828125</c:v>
                </c:pt>
                <c:pt idx="22">
                  <c:v>2539.9438769531248</c:v>
                </c:pt>
                <c:pt idx="23">
                  <c:v>2168.4356835937497</c:v>
                </c:pt>
              </c:numCache>
            </c:numRef>
          </c:val>
          <c:smooth val="0"/>
        </c:ser>
        <c:ser>
          <c:idx val="1"/>
          <c:order val="1"/>
          <c:tx>
            <c:strRef>
              <c:f>'Heat Gain'!$E$2</c:f>
              <c:strCache>
                <c:ptCount val="1"/>
                <c:pt idx="0">
                  <c:v>Proposed 1 - Triple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Gain'!$E$3:$E$26</c:f>
              <c:numCache>
                <c:formatCode>General</c:formatCode>
                <c:ptCount val="24"/>
                <c:pt idx="0">
                  <c:v>757.68592968749999</c:v>
                </c:pt>
                <c:pt idx="1">
                  <c:v>661.27014843749998</c:v>
                </c:pt>
                <c:pt idx="2">
                  <c:v>568.25487890625004</c:v>
                </c:pt>
                <c:pt idx="3">
                  <c:v>493.20316406249998</c:v>
                </c:pt>
                <c:pt idx="4">
                  <c:v>440.13704296874999</c:v>
                </c:pt>
                <c:pt idx="5">
                  <c:v>7352.4316507186513</c:v>
                </c:pt>
                <c:pt idx="6">
                  <c:v>20412.845297357475</c:v>
                </c:pt>
                <c:pt idx="7">
                  <c:v>24845.925769383073</c:v>
                </c:pt>
                <c:pt idx="8">
                  <c:v>24555.528064740589</c:v>
                </c:pt>
                <c:pt idx="9">
                  <c:v>20691.974759137534</c:v>
                </c:pt>
                <c:pt idx="10">
                  <c:v>14388.963681474368</c:v>
                </c:pt>
                <c:pt idx="11">
                  <c:v>8234.2417740452183</c:v>
                </c:pt>
                <c:pt idx="12">
                  <c:v>6669.9039734083199</c:v>
                </c:pt>
                <c:pt idx="13">
                  <c:v>6473.3504920735668</c:v>
                </c:pt>
                <c:pt idx="14">
                  <c:v>6357.5275086238016</c:v>
                </c:pt>
                <c:pt idx="15">
                  <c:v>5987.1845477863808</c:v>
                </c:pt>
                <c:pt idx="16">
                  <c:v>5367.2298521194825</c:v>
                </c:pt>
                <c:pt idx="17">
                  <c:v>4521.3539054149942</c:v>
                </c:pt>
                <c:pt idx="18">
                  <c:v>3390.706978781564</c:v>
                </c:pt>
                <c:pt idx="19">
                  <c:v>1834.5964232811955</c:v>
                </c:pt>
                <c:pt idx="20">
                  <c:v>1410.4859999999999</c:v>
                </c:pt>
                <c:pt idx="21">
                  <c:v>1202.6113124999999</c:v>
                </c:pt>
                <c:pt idx="22">
                  <c:v>1015.97755078125</c:v>
                </c:pt>
                <c:pt idx="23">
                  <c:v>867.37427343749994</c:v>
                </c:pt>
              </c:numCache>
            </c:numRef>
          </c:val>
          <c:smooth val="0"/>
        </c:ser>
        <c:ser>
          <c:idx val="2"/>
          <c:order val="2"/>
          <c:tx>
            <c:strRef>
              <c:f>'Heat Gain'!$F$2</c:f>
              <c:strCache>
                <c:ptCount val="1"/>
                <c:pt idx="0">
                  <c:v>Proposed 2 - Single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Gain'!$F$3:$F$26</c:f>
              <c:numCache>
                <c:formatCode>General</c:formatCode>
                <c:ptCount val="24"/>
                <c:pt idx="0">
                  <c:v>5998.3469433593746</c:v>
                </c:pt>
                <c:pt idx="1">
                  <c:v>5235.055341796874</c:v>
                </c:pt>
                <c:pt idx="2">
                  <c:v>4498.6844580078123</c:v>
                </c:pt>
                <c:pt idx="3">
                  <c:v>3904.5250488281245</c:v>
                </c:pt>
                <c:pt idx="4">
                  <c:v>3484.418256835937</c:v>
                </c:pt>
                <c:pt idx="5">
                  <c:v>14214.584700963496</c:v>
                </c:pt>
                <c:pt idx="6">
                  <c:v>34951.75707425212</c:v>
                </c:pt>
                <c:pt idx="7">
                  <c:v>42535.234586682127</c:v>
                </c:pt>
                <c:pt idx="8">
                  <c:v>43248.189680307274</c:v>
                </c:pt>
                <c:pt idx="9">
                  <c:v>38804.565438130347</c:v>
                </c:pt>
                <c:pt idx="10">
                  <c:v>30796.468440126999</c:v>
                </c:pt>
                <c:pt idx="11">
                  <c:v>23227.45832614652</c:v>
                </c:pt>
                <c:pt idx="12">
                  <c:v>22681.281443390129</c:v>
                </c:pt>
                <c:pt idx="13">
                  <c:v>23756.502479441231</c:v>
                </c:pt>
                <c:pt idx="14">
                  <c:v>24496.944440722986</c:v>
                </c:pt>
                <c:pt idx="15">
                  <c:v>24179.515115854156</c:v>
                </c:pt>
                <c:pt idx="16">
                  <c:v>22787.984137081039</c:v>
                </c:pt>
                <c:pt idx="17">
                  <c:v>20547.474335734471</c:v>
                </c:pt>
                <c:pt idx="18">
                  <c:v>17409.101155689688</c:v>
                </c:pt>
                <c:pt idx="19">
                  <c:v>13374.291604103175</c:v>
                </c:pt>
                <c:pt idx="20">
                  <c:v>11166.347499999998</c:v>
                </c:pt>
                <c:pt idx="21">
                  <c:v>9520.6728906249991</c:v>
                </c:pt>
                <c:pt idx="22">
                  <c:v>8043.1556103515613</c:v>
                </c:pt>
                <c:pt idx="23">
                  <c:v>6866.7129980468744</c:v>
                </c:pt>
              </c:numCache>
            </c:numRef>
          </c:val>
          <c:smooth val="0"/>
        </c:ser>
        <c:dLbls>
          <c:showLegendKey val="0"/>
          <c:showVal val="0"/>
          <c:showCatName val="0"/>
          <c:showSerName val="0"/>
          <c:showPercent val="0"/>
          <c:showBubbleSize val="0"/>
        </c:dLbls>
        <c:marker val="1"/>
        <c:smooth val="0"/>
        <c:axId val="91419776"/>
        <c:axId val="91421312"/>
      </c:lineChart>
      <c:catAx>
        <c:axId val="91419776"/>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1421312"/>
        <c:crosses val="autoZero"/>
        <c:auto val="1"/>
        <c:lblAlgn val="ctr"/>
        <c:lblOffset val="100"/>
        <c:noMultiLvlLbl val="0"/>
      </c:catAx>
      <c:valAx>
        <c:axId val="91421312"/>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1419776"/>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'Colling Load'!$D$2</c:f>
              <c:strCache>
                <c:ptCount val="1"/>
                <c:pt idx="0">
                  <c:v>Existing glazing - Double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Load'!$D$3:$D$26</c:f>
              <c:numCache>
                <c:formatCode>General</c:formatCode>
                <c:ptCount val="24"/>
                <c:pt idx="0">
                  <c:v>2801.2651687939119</c:v>
                </c:pt>
                <c:pt idx="1">
                  <c:v>2389.1730298148909</c:v>
                </c:pt>
                <c:pt idx="2">
                  <c:v>2040.545458904355</c:v>
                </c:pt>
                <c:pt idx="3">
                  <c:v>1751.4178143243871</c:v>
                </c:pt>
                <c:pt idx="4">
                  <c:v>1521.9862096413669</c:v>
                </c:pt>
                <c:pt idx="5">
                  <c:v>7355.6891632659426</c:v>
                </c:pt>
                <c:pt idx="6">
                  <c:v>21053.883660110863</c:v>
                </c:pt>
                <c:pt idx="7">
                  <c:v>30988.189746809207</c:v>
                </c:pt>
                <c:pt idx="8">
                  <c:v>35895.694445723493</c:v>
                </c:pt>
                <c:pt idx="9">
                  <c:v>35582.52648479557</c:v>
                </c:pt>
                <c:pt idx="10">
                  <c:v>30693.93708801984</c:v>
                </c:pt>
                <c:pt idx="11">
                  <c:v>23646.925530933637</c:v>
                </c:pt>
                <c:pt idx="12">
                  <c:v>19284.095220587697</c:v>
                </c:pt>
                <c:pt idx="13">
                  <c:v>16914.48764964506</c:v>
                </c:pt>
                <c:pt idx="14">
                  <c:v>15474.860352002521</c:v>
                </c:pt>
                <c:pt idx="15">
                  <c:v>14306.219015614535</c:v>
                </c:pt>
                <c:pt idx="16">
                  <c:v>13085.03380534467</c:v>
                </c:pt>
                <c:pt idx="17">
                  <c:v>11659.292732112073</c:v>
                </c:pt>
                <c:pt idx="18">
                  <c:v>9889.888733715452</c:v>
                </c:pt>
                <c:pt idx="19">
                  <c:v>7593.7181119007491</c:v>
                </c:pt>
                <c:pt idx="20">
                  <c:v>5980.54009553993</c:v>
                </c:pt>
                <c:pt idx="21">
                  <c:v>4847.3742810762997</c:v>
                </c:pt>
                <c:pt idx="22">
                  <c:v>3983.8846326790899</c:v>
                </c:pt>
                <c:pt idx="23">
                  <c:v>3315.3015215468895</c:v>
                </c:pt>
              </c:numCache>
            </c:numRef>
          </c:val>
          <c:smooth val="0"/>
        </c:ser>
        <c:ser>
          <c:idx val="1"/>
          <c:order val="1"/>
          <c:tx>
            <c:strRef>
              <c:f>'Colling Load'!$E$2</c:f>
              <c:strCache>
                <c:ptCount val="1"/>
                <c:pt idx="0">
                  <c:v>Proposed 1 - Triple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Load'!$E$3:$E$26</c:f>
              <c:numCache>
                <c:formatCode>General</c:formatCode>
                <c:ptCount val="24"/>
                <c:pt idx="0">
                  <c:v>1182.0625383458942</c:v>
                </c:pt>
                <c:pt idx="1">
                  <c:v>999.71804031246143</c:v>
                </c:pt>
                <c:pt idx="2">
                  <c:v>848.31031166895741</c:v>
                </c:pt>
                <c:pt idx="3">
                  <c:v>724.32379420636983</c:v>
                </c:pt>
                <c:pt idx="4">
                  <c:v>626.63090347036905</c:v>
                </c:pt>
                <c:pt idx="5">
                  <c:v>3919.2060735361988</c:v>
                </c:pt>
                <c:pt idx="6">
                  <c:v>11606.729607936752</c:v>
                </c:pt>
                <c:pt idx="7">
                  <c:v>17164.066292794811</c:v>
                </c:pt>
                <c:pt idx="8">
                  <c:v>19876.462667019972</c:v>
                </c:pt>
                <c:pt idx="9">
                  <c:v>19634.61665295589</c:v>
                </c:pt>
                <c:pt idx="10">
                  <c:v>16805.26381373233</c:v>
                </c:pt>
                <c:pt idx="11">
                  <c:v>12747.725170331367</c:v>
                </c:pt>
                <c:pt idx="12">
                  <c:v>10191.196698084002</c:v>
                </c:pt>
                <c:pt idx="13">
                  <c:v>8764.6017046420948</c:v>
                </c:pt>
                <c:pt idx="14">
                  <c:v>7878.0236125290103</c:v>
                </c:pt>
                <c:pt idx="15">
                  <c:v>7171.5575851742633</c:v>
                </c:pt>
                <c:pt idx="16">
                  <c:v>6469.5033213527804</c:v>
                </c:pt>
                <c:pt idx="17">
                  <c:v>5684.3737523977943</c:v>
                </c:pt>
                <c:pt idx="18">
                  <c:v>4736.3260927153815</c:v>
                </c:pt>
                <c:pt idx="19">
                  <c:v>3515.3710778491959</c:v>
                </c:pt>
                <c:pt idx="20">
                  <c:v>2688.3787898950154</c:v>
                </c:pt>
                <c:pt idx="21">
                  <c:v>2130.7724634421152</c:v>
                </c:pt>
                <c:pt idx="22">
                  <c:v>1721.6386187756748</c:v>
                </c:pt>
                <c:pt idx="23">
                  <c:v>1413.9040239119099</c:v>
                </c:pt>
              </c:numCache>
            </c:numRef>
          </c:val>
          <c:smooth val="0"/>
        </c:ser>
        <c:ser>
          <c:idx val="2"/>
          <c:order val="2"/>
          <c:tx>
            <c:strRef>
              <c:f>'Colling Load'!$F$2</c:f>
              <c:strCache>
                <c:ptCount val="1"/>
                <c:pt idx="0">
                  <c:v>Proposed 2 - Single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Load'!$F$3:$F$26</c:f>
              <c:numCache>
                <c:formatCode>General</c:formatCode>
                <c:ptCount val="24"/>
                <c:pt idx="0">
                  <c:v>7995.5141184446138</c:v>
                </c:pt>
                <c:pt idx="1">
                  <c:v>6939.4648373026466</c:v>
                </c:pt>
                <c:pt idx="2">
                  <c:v>6005.467990460701</c:v>
                </c:pt>
                <c:pt idx="3">
                  <c:v>5208.4037768672706</c:v>
                </c:pt>
                <c:pt idx="4">
                  <c:v>4566.0395567284204</c:v>
                </c:pt>
                <c:pt idx="5">
                  <c:v>9403.8283141454522</c:v>
                </c:pt>
                <c:pt idx="6">
                  <c:v>21386.435403193966</c:v>
                </c:pt>
                <c:pt idx="7">
                  <c:v>30330.555615854311</c:v>
                </c:pt>
                <c:pt idx="8">
                  <c:v>35216.716947939698</c:v>
                </c:pt>
                <c:pt idx="9">
                  <c:v>35882.439645332423</c:v>
                </c:pt>
                <c:pt idx="10">
                  <c:v>32826.535755769124</c:v>
                </c:pt>
                <c:pt idx="11">
                  <c:v>28122.293440625705</c:v>
                </c:pt>
                <c:pt idx="12">
                  <c:v>25842.425336281682</c:v>
                </c:pt>
                <c:pt idx="13">
                  <c:v>25145.166925557016</c:v>
                </c:pt>
                <c:pt idx="14">
                  <c:v>25004.00872621849</c:v>
                </c:pt>
                <c:pt idx="15">
                  <c:v>24701.350162155242</c:v>
                </c:pt>
                <c:pt idx="16">
                  <c:v>23870.769753339027</c:v>
                </c:pt>
                <c:pt idx="17">
                  <c:v>22410.242658548817</c:v>
                </c:pt>
                <c:pt idx="18">
                  <c:v>20223.318177825171</c:v>
                </c:pt>
                <c:pt idx="19">
                  <c:v>17252.617505133971</c:v>
                </c:pt>
                <c:pt idx="20">
                  <c:v>14727.78027235875</c:v>
                </c:pt>
                <c:pt idx="21">
                  <c:v>12622.841566349489</c:v>
                </c:pt>
                <c:pt idx="22">
                  <c:v>10794.631561782428</c:v>
                </c:pt>
                <c:pt idx="23">
                  <c:v>9250.4229290892617</c:v>
                </c:pt>
              </c:numCache>
            </c:numRef>
          </c:val>
          <c:smooth val="0"/>
        </c:ser>
        <c:dLbls>
          <c:showLegendKey val="0"/>
          <c:showVal val="0"/>
          <c:showCatName val="0"/>
          <c:showSerName val="0"/>
          <c:showPercent val="0"/>
          <c:showBubbleSize val="0"/>
        </c:dLbls>
        <c:marker val="1"/>
        <c:smooth val="0"/>
        <c:axId val="92107904"/>
        <c:axId val="92109440"/>
      </c:lineChart>
      <c:catAx>
        <c:axId val="92107904"/>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2109440"/>
        <c:crosses val="autoZero"/>
        <c:auto val="1"/>
        <c:lblAlgn val="ctr"/>
        <c:lblOffset val="100"/>
        <c:noMultiLvlLbl val="0"/>
      </c:catAx>
      <c:valAx>
        <c:axId val="92109440"/>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2107904"/>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chemeClr val="accent1"/>
              </a:solidFill>
            </c:spPr>
          </c:dPt>
          <c:dPt>
            <c:idx val="1"/>
            <c:invertIfNegative val="0"/>
            <c:bubble3D val="0"/>
            <c:spPr>
              <a:solidFill>
                <a:schemeClr val="accent2"/>
              </a:solidFill>
            </c:spPr>
          </c:dPt>
          <c:dPt>
            <c:idx val="2"/>
            <c:invertIfNegative val="0"/>
            <c:bubble3D val="0"/>
            <c:spPr>
              <a:solidFill>
                <a:schemeClr val="accent3"/>
              </a:solidFill>
            </c:spPr>
          </c:dPt>
          <c:cat>
            <c:strRef>
              <c:f>Sheet1!$C$6:$C$8</c:f>
              <c:strCache>
                <c:ptCount val="3"/>
                <c:pt idx="0">
                  <c:v>Existing Glazing - Double</c:v>
                </c:pt>
                <c:pt idx="1">
                  <c:v>Proposed Type 1 - Triple</c:v>
                </c:pt>
                <c:pt idx="2">
                  <c:v>Proposed Type 2 - Single</c:v>
                </c:pt>
              </c:strCache>
            </c:strRef>
          </c:cat>
          <c:val>
            <c:numRef>
              <c:f>Sheet1!$D$6:$D$8</c:f>
              <c:numCache>
                <c:formatCode>General</c:formatCode>
                <c:ptCount val="3"/>
                <c:pt idx="0">
                  <c:v>322055.90000000002</c:v>
                </c:pt>
                <c:pt idx="1">
                  <c:v>168500.8</c:v>
                </c:pt>
                <c:pt idx="2">
                  <c:v>455729.3</c:v>
                </c:pt>
              </c:numCache>
            </c:numRef>
          </c:val>
        </c:ser>
        <c:dLbls>
          <c:showLegendKey val="0"/>
          <c:showVal val="0"/>
          <c:showCatName val="0"/>
          <c:showSerName val="0"/>
          <c:showPercent val="0"/>
          <c:showBubbleSize val="0"/>
        </c:dLbls>
        <c:gapWidth val="150"/>
        <c:shape val="box"/>
        <c:axId val="92134016"/>
        <c:axId val="92139904"/>
        <c:axId val="0"/>
      </c:bar3DChart>
      <c:catAx>
        <c:axId val="92134016"/>
        <c:scaling>
          <c:orientation val="minMax"/>
        </c:scaling>
        <c:delete val="0"/>
        <c:axPos val="b"/>
        <c:majorTickMark val="none"/>
        <c:minorTickMark val="none"/>
        <c:tickLblPos val="nextTo"/>
        <c:txPr>
          <a:bodyPr/>
          <a:lstStyle/>
          <a:p>
            <a:pPr>
              <a:defRPr sz="1400">
                <a:solidFill>
                  <a:schemeClr val="bg1"/>
                </a:solidFill>
              </a:defRPr>
            </a:pPr>
            <a:endParaRPr lang="en-US"/>
          </a:p>
        </c:txPr>
        <c:crossAx val="92139904"/>
        <c:crosses val="autoZero"/>
        <c:auto val="1"/>
        <c:lblAlgn val="ctr"/>
        <c:lblOffset val="100"/>
        <c:noMultiLvlLbl val="0"/>
      </c:catAx>
      <c:valAx>
        <c:axId val="92139904"/>
        <c:scaling>
          <c:orientation val="minMax"/>
        </c:scaling>
        <c:delete val="0"/>
        <c:axPos val="l"/>
        <c:majorGridlines/>
        <c:numFmt formatCode="General" sourceLinked="1"/>
        <c:majorTickMark val="none"/>
        <c:minorTickMark val="none"/>
        <c:tickLblPos val="nextTo"/>
        <c:txPr>
          <a:bodyPr/>
          <a:lstStyle/>
          <a:p>
            <a:pPr>
              <a:defRPr sz="1400">
                <a:solidFill>
                  <a:schemeClr val="bg1"/>
                </a:solidFill>
              </a:defRPr>
            </a:pPr>
            <a:endParaRPr lang="en-US"/>
          </a:p>
        </c:txPr>
        <c:crossAx val="9213401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chemeClr val="accent1"/>
              </a:solidFill>
            </c:spPr>
          </c:dPt>
          <c:dPt>
            <c:idx val="1"/>
            <c:invertIfNegative val="0"/>
            <c:bubble3D val="0"/>
            <c:spPr>
              <a:solidFill>
                <a:schemeClr val="accent2"/>
              </a:solidFill>
            </c:spPr>
          </c:dPt>
          <c:dPt>
            <c:idx val="2"/>
            <c:invertIfNegative val="0"/>
            <c:bubble3D val="0"/>
            <c:spPr>
              <a:solidFill>
                <a:schemeClr val="accent3"/>
              </a:solidFill>
            </c:spPr>
          </c:dPt>
          <c:cat>
            <c:strRef>
              <c:f>Sheet1!$C$6:$C$8</c:f>
              <c:strCache>
                <c:ptCount val="3"/>
                <c:pt idx="0">
                  <c:v>Existing Glazing - Double</c:v>
                </c:pt>
                <c:pt idx="1">
                  <c:v>Proposed Type 1 - Triple</c:v>
                </c:pt>
                <c:pt idx="2">
                  <c:v>Proposed Type 2 - Single</c:v>
                </c:pt>
              </c:strCache>
            </c:strRef>
          </c:cat>
          <c:val>
            <c:numRef>
              <c:f>Sheet1!$D$6:$D$8</c:f>
              <c:numCache>
                <c:formatCode>General</c:formatCode>
                <c:ptCount val="3"/>
                <c:pt idx="0">
                  <c:v>322055.90000000002</c:v>
                </c:pt>
                <c:pt idx="1">
                  <c:v>168500.8</c:v>
                </c:pt>
                <c:pt idx="2">
                  <c:v>455729.3</c:v>
                </c:pt>
              </c:numCache>
            </c:numRef>
          </c:val>
        </c:ser>
        <c:dLbls>
          <c:showLegendKey val="0"/>
          <c:showVal val="0"/>
          <c:showCatName val="0"/>
          <c:showSerName val="0"/>
          <c:showPercent val="0"/>
          <c:showBubbleSize val="0"/>
        </c:dLbls>
        <c:gapWidth val="150"/>
        <c:shape val="box"/>
        <c:axId val="51152000"/>
        <c:axId val="51153536"/>
        <c:axId val="0"/>
      </c:bar3DChart>
      <c:catAx>
        <c:axId val="51152000"/>
        <c:scaling>
          <c:orientation val="minMax"/>
        </c:scaling>
        <c:delete val="0"/>
        <c:axPos val="b"/>
        <c:majorTickMark val="none"/>
        <c:minorTickMark val="none"/>
        <c:tickLblPos val="nextTo"/>
        <c:txPr>
          <a:bodyPr/>
          <a:lstStyle/>
          <a:p>
            <a:pPr>
              <a:defRPr sz="1400">
                <a:solidFill>
                  <a:schemeClr val="bg1"/>
                </a:solidFill>
              </a:defRPr>
            </a:pPr>
            <a:endParaRPr lang="en-US"/>
          </a:p>
        </c:txPr>
        <c:crossAx val="51153536"/>
        <c:crosses val="autoZero"/>
        <c:auto val="1"/>
        <c:lblAlgn val="ctr"/>
        <c:lblOffset val="100"/>
        <c:noMultiLvlLbl val="0"/>
      </c:catAx>
      <c:valAx>
        <c:axId val="51153536"/>
        <c:scaling>
          <c:orientation val="minMax"/>
        </c:scaling>
        <c:delete val="0"/>
        <c:axPos val="l"/>
        <c:majorGridlines/>
        <c:numFmt formatCode="General" sourceLinked="1"/>
        <c:majorTickMark val="none"/>
        <c:minorTickMark val="none"/>
        <c:tickLblPos val="nextTo"/>
        <c:txPr>
          <a:bodyPr/>
          <a:lstStyle/>
          <a:p>
            <a:pPr>
              <a:defRPr sz="1400">
                <a:solidFill>
                  <a:schemeClr val="bg1"/>
                </a:solidFill>
              </a:defRPr>
            </a:pPr>
            <a:endParaRPr lang="en-US"/>
          </a:p>
        </c:txPr>
        <c:crossAx val="5115200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2"/>
              </a:solidFill>
            </c:spPr>
          </c:dPt>
          <c:dPt>
            <c:idx val="2"/>
            <c:invertIfNegative val="0"/>
            <c:bubble3D val="0"/>
            <c:spPr>
              <a:solidFill>
                <a:schemeClr val="accent3"/>
              </a:solidFill>
            </c:spPr>
          </c:dPt>
          <c:cat>
            <c:strRef>
              <c:f>Sheet1!$B$2:$D$2</c:f>
              <c:strCache>
                <c:ptCount val="3"/>
                <c:pt idx="0">
                  <c:v>Exisitng -Double</c:v>
                </c:pt>
                <c:pt idx="1">
                  <c:v>Proposed Type 1 - Triple</c:v>
                </c:pt>
                <c:pt idx="2">
                  <c:v>Proposed Type 2 - Single</c:v>
                </c:pt>
              </c:strCache>
            </c:strRef>
          </c:cat>
          <c:val>
            <c:numRef>
              <c:f>Sheet1!$B$3:$D$3</c:f>
              <c:numCache>
                <c:formatCode>General</c:formatCode>
                <c:ptCount val="3"/>
                <c:pt idx="0">
                  <c:v>10.56</c:v>
                </c:pt>
                <c:pt idx="1">
                  <c:v>5.53</c:v>
                </c:pt>
                <c:pt idx="2">
                  <c:v>14.84</c:v>
                </c:pt>
              </c:numCache>
            </c:numRef>
          </c:val>
        </c:ser>
        <c:dLbls>
          <c:showLegendKey val="0"/>
          <c:showVal val="0"/>
          <c:showCatName val="0"/>
          <c:showSerName val="0"/>
          <c:showPercent val="0"/>
          <c:showBubbleSize val="0"/>
        </c:dLbls>
        <c:gapWidth val="150"/>
        <c:shape val="box"/>
        <c:axId val="91106304"/>
        <c:axId val="91108096"/>
        <c:axId val="0"/>
      </c:bar3DChart>
      <c:catAx>
        <c:axId val="91106304"/>
        <c:scaling>
          <c:orientation val="minMax"/>
        </c:scaling>
        <c:delete val="0"/>
        <c:axPos val="b"/>
        <c:majorTickMark val="out"/>
        <c:minorTickMark val="none"/>
        <c:tickLblPos val="nextTo"/>
        <c:txPr>
          <a:bodyPr/>
          <a:lstStyle/>
          <a:p>
            <a:pPr>
              <a:defRPr sz="1400">
                <a:solidFill>
                  <a:schemeClr val="bg1"/>
                </a:solidFill>
              </a:defRPr>
            </a:pPr>
            <a:endParaRPr lang="en-US"/>
          </a:p>
        </c:txPr>
        <c:crossAx val="91108096"/>
        <c:crosses val="autoZero"/>
        <c:auto val="1"/>
        <c:lblAlgn val="ctr"/>
        <c:lblOffset val="100"/>
        <c:noMultiLvlLbl val="0"/>
      </c:catAx>
      <c:valAx>
        <c:axId val="91108096"/>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110630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'Heat Gain'!$D$2</c:f>
              <c:strCache>
                <c:ptCount val="1"/>
                <c:pt idx="0">
                  <c:v>Existing glazing - Double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Gain'!$D$3:$D$26</c:f>
              <c:numCache>
                <c:formatCode>General</c:formatCode>
                <c:ptCount val="24"/>
                <c:pt idx="0">
                  <c:v>1894.21482421875</c:v>
                </c:pt>
                <c:pt idx="1">
                  <c:v>1653.1753710937498</c:v>
                </c:pt>
                <c:pt idx="2">
                  <c:v>1420.637197265625</c:v>
                </c:pt>
                <c:pt idx="3">
                  <c:v>1233.0079101562499</c:v>
                </c:pt>
                <c:pt idx="4">
                  <c:v>1100.3426074218748</c:v>
                </c:pt>
                <c:pt idx="5">
                  <c:v>13412.197870829306</c:v>
                </c:pt>
                <c:pt idx="6">
                  <c:v>36727.100634776492</c:v>
                </c:pt>
                <c:pt idx="7">
                  <c:v>44702.371642313978</c:v>
                </c:pt>
                <c:pt idx="8">
                  <c:v>44316.573336534842</c:v>
                </c:pt>
                <c:pt idx="9">
                  <c:v>37610.503653007399</c:v>
                </c:pt>
                <c:pt idx="10">
                  <c:v>26584.50286052224</c:v>
                </c:pt>
                <c:pt idx="11">
                  <c:v>15846.222100692694</c:v>
                </c:pt>
                <c:pt idx="12">
                  <c:v>13272.489110630726</c:v>
                </c:pt>
                <c:pt idx="13">
                  <c:v>13078.305263044183</c:v>
                </c:pt>
                <c:pt idx="14">
                  <c:v>12975.946911602481</c:v>
                </c:pt>
                <c:pt idx="15">
                  <c:v>12345.389900147053</c:v>
                </c:pt>
                <c:pt idx="16">
                  <c:v>11192.682768316252</c:v>
                </c:pt>
                <c:pt idx="17">
                  <c:v>9581.2955859775429</c:v>
                </c:pt>
                <c:pt idx="18">
                  <c:v>7411.2048910990643</c:v>
                </c:pt>
                <c:pt idx="19">
                  <c:v>4456.6449909577832</c:v>
                </c:pt>
                <c:pt idx="20">
                  <c:v>3526.2149999999997</c:v>
                </c:pt>
                <c:pt idx="21">
                  <c:v>3006.52828125</c:v>
                </c:pt>
                <c:pt idx="22">
                  <c:v>2539.9438769531248</c:v>
                </c:pt>
                <c:pt idx="23">
                  <c:v>2168.4356835937497</c:v>
                </c:pt>
              </c:numCache>
            </c:numRef>
          </c:val>
          <c:smooth val="0"/>
        </c:ser>
        <c:ser>
          <c:idx val="1"/>
          <c:order val="1"/>
          <c:tx>
            <c:strRef>
              <c:f>'Heat Gain'!$E$2</c:f>
              <c:strCache>
                <c:ptCount val="1"/>
                <c:pt idx="0">
                  <c:v>Proposed 1 - Triple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Gain'!$E$3:$E$26</c:f>
              <c:numCache>
                <c:formatCode>General</c:formatCode>
                <c:ptCount val="24"/>
                <c:pt idx="0">
                  <c:v>757.68592968749999</c:v>
                </c:pt>
                <c:pt idx="1">
                  <c:v>661.27014843749998</c:v>
                </c:pt>
                <c:pt idx="2">
                  <c:v>568.25487890625004</c:v>
                </c:pt>
                <c:pt idx="3">
                  <c:v>493.20316406249998</c:v>
                </c:pt>
                <c:pt idx="4">
                  <c:v>440.13704296874999</c:v>
                </c:pt>
                <c:pt idx="5">
                  <c:v>7352.4316507186513</c:v>
                </c:pt>
                <c:pt idx="6">
                  <c:v>20412.845297357475</c:v>
                </c:pt>
                <c:pt idx="7">
                  <c:v>24845.925769383073</c:v>
                </c:pt>
                <c:pt idx="8">
                  <c:v>24555.528064740589</c:v>
                </c:pt>
                <c:pt idx="9">
                  <c:v>20691.974759137534</c:v>
                </c:pt>
                <c:pt idx="10">
                  <c:v>14388.963681474368</c:v>
                </c:pt>
                <c:pt idx="11">
                  <c:v>8234.2417740452183</c:v>
                </c:pt>
                <c:pt idx="12">
                  <c:v>6669.9039734083199</c:v>
                </c:pt>
                <c:pt idx="13">
                  <c:v>6473.3504920735668</c:v>
                </c:pt>
                <c:pt idx="14">
                  <c:v>6357.5275086238016</c:v>
                </c:pt>
                <c:pt idx="15">
                  <c:v>5987.1845477863808</c:v>
                </c:pt>
                <c:pt idx="16">
                  <c:v>5367.2298521194825</c:v>
                </c:pt>
                <c:pt idx="17">
                  <c:v>4521.3539054149942</c:v>
                </c:pt>
                <c:pt idx="18">
                  <c:v>3390.706978781564</c:v>
                </c:pt>
                <c:pt idx="19">
                  <c:v>1834.5964232811955</c:v>
                </c:pt>
                <c:pt idx="20">
                  <c:v>1410.4859999999999</c:v>
                </c:pt>
                <c:pt idx="21">
                  <c:v>1202.6113124999999</c:v>
                </c:pt>
                <c:pt idx="22">
                  <c:v>1015.97755078125</c:v>
                </c:pt>
                <c:pt idx="23">
                  <c:v>867.37427343749994</c:v>
                </c:pt>
              </c:numCache>
            </c:numRef>
          </c:val>
          <c:smooth val="0"/>
        </c:ser>
        <c:ser>
          <c:idx val="2"/>
          <c:order val="2"/>
          <c:tx>
            <c:strRef>
              <c:f>'Heat Gain'!$F$2</c:f>
              <c:strCache>
                <c:ptCount val="1"/>
                <c:pt idx="0">
                  <c:v>Proposed 2 - Single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Gain'!$F$3:$F$26</c:f>
              <c:numCache>
                <c:formatCode>General</c:formatCode>
                <c:ptCount val="24"/>
                <c:pt idx="0">
                  <c:v>5998.3469433593746</c:v>
                </c:pt>
                <c:pt idx="1">
                  <c:v>5235.055341796874</c:v>
                </c:pt>
                <c:pt idx="2">
                  <c:v>4498.6844580078123</c:v>
                </c:pt>
                <c:pt idx="3">
                  <c:v>3904.5250488281245</c:v>
                </c:pt>
                <c:pt idx="4">
                  <c:v>3484.418256835937</c:v>
                </c:pt>
                <c:pt idx="5">
                  <c:v>14214.584700963496</c:v>
                </c:pt>
                <c:pt idx="6">
                  <c:v>34951.75707425212</c:v>
                </c:pt>
                <c:pt idx="7">
                  <c:v>42535.234586682127</c:v>
                </c:pt>
                <c:pt idx="8">
                  <c:v>43248.189680307274</c:v>
                </c:pt>
                <c:pt idx="9">
                  <c:v>38804.565438130347</c:v>
                </c:pt>
                <c:pt idx="10">
                  <c:v>30796.468440126999</c:v>
                </c:pt>
                <c:pt idx="11">
                  <c:v>23227.45832614652</c:v>
                </c:pt>
                <c:pt idx="12">
                  <c:v>22681.281443390129</c:v>
                </c:pt>
                <c:pt idx="13">
                  <c:v>23756.502479441231</c:v>
                </c:pt>
                <c:pt idx="14">
                  <c:v>24496.944440722986</c:v>
                </c:pt>
                <c:pt idx="15">
                  <c:v>24179.515115854156</c:v>
                </c:pt>
                <c:pt idx="16">
                  <c:v>22787.984137081039</c:v>
                </c:pt>
                <c:pt idx="17">
                  <c:v>20547.474335734471</c:v>
                </c:pt>
                <c:pt idx="18">
                  <c:v>17409.101155689688</c:v>
                </c:pt>
                <c:pt idx="19">
                  <c:v>13374.291604103175</c:v>
                </c:pt>
                <c:pt idx="20">
                  <c:v>11166.347499999998</c:v>
                </c:pt>
                <c:pt idx="21">
                  <c:v>9520.6728906249991</c:v>
                </c:pt>
                <c:pt idx="22">
                  <c:v>8043.1556103515613</c:v>
                </c:pt>
                <c:pt idx="23">
                  <c:v>6866.7129980468744</c:v>
                </c:pt>
              </c:numCache>
            </c:numRef>
          </c:val>
          <c:smooth val="0"/>
        </c:ser>
        <c:dLbls>
          <c:showLegendKey val="0"/>
          <c:showVal val="0"/>
          <c:showCatName val="0"/>
          <c:showSerName val="0"/>
          <c:showPercent val="0"/>
          <c:showBubbleSize val="0"/>
        </c:dLbls>
        <c:marker val="1"/>
        <c:smooth val="0"/>
        <c:axId val="91191936"/>
        <c:axId val="91197824"/>
      </c:lineChart>
      <c:catAx>
        <c:axId val="91191936"/>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1197824"/>
        <c:crosses val="autoZero"/>
        <c:auto val="1"/>
        <c:lblAlgn val="ctr"/>
        <c:lblOffset val="100"/>
        <c:noMultiLvlLbl val="0"/>
      </c:catAx>
      <c:valAx>
        <c:axId val="91197824"/>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1191936"/>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'Colling Load'!$D$2</c:f>
              <c:strCache>
                <c:ptCount val="1"/>
                <c:pt idx="0">
                  <c:v>Existing glazing - Double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Load'!$D$3:$D$26</c:f>
              <c:numCache>
                <c:formatCode>General</c:formatCode>
                <c:ptCount val="24"/>
                <c:pt idx="0">
                  <c:v>2801.2651687939119</c:v>
                </c:pt>
                <c:pt idx="1">
                  <c:v>2389.1730298148909</c:v>
                </c:pt>
                <c:pt idx="2">
                  <c:v>2040.545458904355</c:v>
                </c:pt>
                <c:pt idx="3">
                  <c:v>1751.4178143243871</c:v>
                </c:pt>
                <c:pt idx="4">
                  <c:v>1521.9862096413669</c:v>
                </c:pt>
                <c:pt idx="5">
                  <c:v>7355.6891632659426</c:v>
                </c:pt>
                <c:pt idx="6">
                  <c:v>21053.883660110863</c:v>
                </c:pt>
                <c:pt idx="7">
                  <c:v>30988.189746809207</c:v>
                </c:pt>
                <c:pt idx="8">
                  <c:v>35895.694445723493</c:v>
                </c:pt>
                <c:pt idx="9">
                  <c:v>35582.52648479557</c:v>
                </c:pt>
                <c:pt idx="10">
                  <c:v>30693.93708801984</c:v>
                </c:pt>
                <c:pt idx="11">
                  <c:v>23646.925530933637</c:v>
                </c:pt>
                <c:pt idx="12">
                  <c:v>19284.095220587697</c:v>
                </c:pt>
                <c:pt idx="13">
                  <c:v>16914.48764964506</c:v>
                </c:pt>
                <c:pt idx="14">
                  <c:v>15474.860352002521</c:v>
                </c:pt>
                <c:pt idx="15">
                  <c:v>14306.219015614535</c:v>
                </c:pt>
                <c:pt idx="16">
                  <c:v>13085.03380534467</c:v>
                </c:pt>
                <c:pt idx="17">
                  <c:v>11659.292732112073</c:v>
                </c:pt>
                <c:pt idx="18">
                  <c:v>9889.888733715452</c:v>
                </c:pt>
                <c:pt idx="19">
                  <c:v>7593.7181119007491</c:v>
                </c:pt>
                <c:pt idx="20">
                  <c:v>5980.54009553993</c:v>
                </c:pt>
                <c:pt idx="21">
                  <c:v>4847.3742810762997</c:v>
                </c:pt>
                <c:pt idx="22">
                  <c:v>3983.8846326790899</c:v>
                </c:pt>
                <c:pt idx="23">
                  <c:v>3315.3015215468895</c:v>
                </c:pt>
              </c:numCache>
            </c:numRef>
          </c:val>
          <c:smooth val="0"/>
        </c:ser>
        <c:ser>
          <c:idx val="1"/>
          <c:order val="1"/>
          <c:tx>
            <c:strRef>
              <c:f>'Colling Load'!$E$2</c:f>
              <c:strCache>
                <c:ptCount val="1"/>
                <c:pt idx="0">
                  <c:v>Proposed 1 - Triple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Load'!$E$3:$E$26</c:f>
              <c:numCache>
                <c:formatCode>General</c:formatCode>
                <c:ptCount val="24"/>
                <c:pt idx="0">
                  <c:v>1182.0625383458942</c:v>
                </c:pt>
                <c:pt idx="1">
                  <c:v>999.71804031246143</c:v>
                </c:pt>
                <c:pt idx="2">
                  <c:v>848.31031166895741</c:v>
                </c:pt>
                <c:pt idx="3">
                  <c:v>724.32379420636983</c:v>
                </c:pt>
                <c:pt idx="4">
                  <c:v>626.63090347036905</c:v>
                </c:pt>
                <c:pt idx="5">
                  <c:v>3919.2060735361988</c:v>
                </c:pt>
                <c:pt idx="6">
                  <c:v>11606.729607936752</c:v>
                </c:pt>
                <c:pt idx="7">
                  <c:v>17164.066292794811</c:v>
                </c:pt>
                <c:pt idx="8">
                  <c:v>19876.462667019972</c:v>
                </c:pt>
                <c:pt idx="9">
                  <c:v>19634.61665295589</c:v>
                </c:pt>
                <c:pt idx="10">
                  <c:v>16805.26381373233</c:v>
                </c:pt>
                <c:pt idx="11">
                  <c:v>12747.725170331367</c:v>
                </c:pt>
                <c:pt idx="12">
                  <c:v>10191.196698084002</c:v>
                </c:pt>
                <c:pt idx="13">
                  <c:v>8764.6017046420948</c:v>
                </c:pt>
                <c:pt idx="14">
                  <c:v>7878.0236125290103</c:v>
                </c:pt>
                <c:pt idx="15">
                  <c:v>7171.5575851742633</c:v>
                </c:pt>
                <c:pt idx="16">
                  <c:v>6469.5033213527804</c:v>
                </c:pt>
                <c:pt idx="17">
                  <c:v>5684.3737523977943</c:v>
                </c:pt>
                <c:pt idx="18">
                  <c:v>4736.3260927153815</c:v>
                </c:pt>
                <c:pt idx="19">
                  <c:v>3515.3710778491959</c:v>
                </c:pt>
                <c:pt idx="20">
                  <c:v>2688.3787898950154</c:v>
                </c:pt>
                <c:pt idx="21">
                  <c:v>2130.7724634421152</c:v>
                </c:pt>
                <c:pt idx="22">
                  <c:v>1721.6386187756748</c:v>
                </c:pt>
                <c:pt idx="23">
                  <c:v>1413.9040239119099</c:v>
                </c:pt>
              </c:numCache>
            </c:numRef>
          </c:val>
          <c:smooth val="0"/>
        </c:ser>
        <c:ser>
          <c:idx val="2"/>
          <c:order val="2"/>
          <c:tx>
            <c:strRef>
              <c:f>'Colling Load'!$F$2</c:f>
              <c:strCache>
                <c:ptCount val="1"/>
                <c:pt idx="0">
                  <c:v>Proposed 2 - Single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Load'!$F$3:$F$26</c:f>
              <c:numCache>
                <c:formatCode>General</c:formatCode>
                <c:ptCount val="24"/>
                <c:pt idx="0">
                  <c:v>7995.5141184446138</c:v>
                </c:pt>
                <c:pt idx="1">
                  <c:v>6939.4648373026466</c:v>
                </c:pt>
                <c:pt idx="2">
                  <c:v>6005.467990460701</c:v>
                </c:pt>
                <c:pt idx="3">
                  <c:v>5208.4037768672706</c:v>
                </c:pt>
                <c:pt idx="4">
                  <c:v>4566.0395567284204</c:v>
                </c:pt>
                <c:pt idx="5">
                  <c:v>9403.8283141454522</c:v>
                </c:pt>
                <c:pt idx="6">
                  <c:v>21386.435403193966</c:v>
                </c:pt>
                <c:pt idx="7">
                  <c:v>30330.555615854311</c:v>
                </c:pt>
                <c:pt idx="8">
                  <c:v>35216.716947939698</c:v>
                </c:pt>
                <c:pt idx="9">
                  <c:v>35882.439645332423</c:v>
                </c:pt>
                <c:pt idx="10">
                  <c:v>32826.535755769124</c:v>
                </c:pt>
                <c:pt idx="11">
                  <c:v>28122.293440625705</c:v>
                </c:pt>
                <c:pt idx="12">
                  <c:v>25842.425336281682</c:v>
                </c:pt>
                <c:pt idx="13">
                  <c:v>25145.166925557016</c:v>
                </c:pt>
                <c:pt idx="14">
                  <c:v>25004.00872621849</c:v>
                </c:pt>
                <c:pt idx="15">
                  <c:v>24701.350162155242</c:v>
                </c:pt>
                <c:pt idx="16">
                  <c:v>23870.769753339027</c:v>
                </c:pt>
                <c:pt idx="17">
                  <c:v>22410.242658548817</c:v>
                </c:pt>
                <c:pt idx="18">
                  <c:v>20223.318177825171</c:v>
                </c:pt>
                <c:pt idx="19">
                  <c:v>17252.617505133971</c:v>
                </c:pt>
                <c:pt idx="20">
                  <c:v>14727.78027235875</c:v>
                </c:pt>
                <c:pt idx="21">
                  <c:v>12622.841566349489</c:v>
                </c:pt>
                <c:pt idx="22">
                  <c:v>10794.631561782428</c:v>
                </c:pt>
                <c:pt idx="23">
                  <c:v>9250.4229290892617</c:v>
                </c:pt>
              </c:numCache>
            </c:numRef>
          </c:val>
          <c:smooth val="0"/>
        </c:ser>
        <c:dLbls>
          <c:showLegendKey val="0"/>
          <c:showVal val="0"/>
          <c:showCatName val="0"/>
          <c:showSerName val="0"/>
          <c:showPercent val="0"/>
          <c:showBubbleSize val="0"/>
        </c:dLbls>
        <c:marker val="1"/>
        <c:smooth val="0"/>
        <c:axId val="91953792"/>
        <c:axId val="91963776"/>
      </c:lineChart>
      <c:catAx>
        <c:axId val="91953792"/>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1963776"/>
        <c:crosses val="autoZero"/>
        <c:auto val="1"/>
        <c:lblAlgn val="ctr"/>
        <c:lblOffset val="100"/>
        <c:noMultiLvlLbl val="0"/>
      </c:catAx>
      <c:valAx>
        <c:axId val="91963776"/>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1953792"/>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'Heat Gain'!$D$2</c:f>
              <c:strCache>
                <c:ptCount val="1"/>
                <c:pt idx="0">
                  <c:v>Existing glazing - Double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Gain'!$D$3:$D$26</c:f>
              <c:numCache>
                <c:formatCode>General</c:formatCode>
                <c:ptCount val="24"/>
                <c:pt idx="0">
                  <c:v>1639.2866894531248</c:v>
                </c:pt>
                <c:pt idx="1">
                  <c:v>1408.01736328125</c:v>
                </c:pt>
                <c:pt idx="2">
                  <c:v>1223.89716796875</c:v>
                </c:pt>
                <c:pt idx="3">
                  <c:v>1094.6348730468749</c:v>
                </c:pt>
                <c:pt idx="4">
                  <c:v>1068.0930761718751</c:v>
                </c:pt>
                <c:pt idx="5">
                  <c:v>1191.9950097656249</c:v>
                </c:pt>
                <c:pt idx="6">
                  <c:v>1455.6761132812499</c:v>
                </c:pt>
                <c:pt idx="7">
                  <c:v>17038.934023729591</c:v>
                </c:pt>
                <c:pt idx="8">
                  <c:v>28151.1028797174</c:v>
                </c:pt>
                <c:pt idx="9">
                  <c:v>22090.660101515248</c:v>
                </c:pt>
                <c:pt idx="10">
                  <c:v>12462.11026916614</c:v>
                </c:pt>
                <c:pt idx="11">
                  <c:v>9580.8740633214384</c:v>
                </c:pt>
                <c:pt idx="12">
                  <c:v>9485.0309086978723</c:v>
                </c:pt>
                <c:pt idx="13">
                  <c:v>9184.495738890455</c:v>
                </c:pt>
                <c:pt idx="14">
                  <c:v>8105.6705254681237</c:v>
                </c:pt>
                <c:pt idx="15">
                  <c:v>5839.601795838892</c:v>
                </c:pt>
                <c:pt idx="16">
                  <c:v>5275.1342871093748</c:v>
                </c:pt>
                <c:pt idx="17">
                  <c:v>4728.1923046874999</c:v>
                </c:pt>
                <c:pt idx="18">
                  <c:v>4096.7970703125002</c:v>
                </c:pt>
                <c:pt idx="19">
                  <c:v>3493.6097753906247</c:v>
                </c:pt>
                <c:pt idx="20">
                  <c:v>2978.0166503906248</c:v>
                </c:pt>
                <c:pt idx="21">
                  <c:v>2514.9850195312497</c:v>
                </c:pt>
                <c:pt idx="22">
                  <c:v>2150.4097265625001</c:v>
                </c:pt>
                <c:pt idx="23">
                  <c:v>1879.7437207031248</c:v>
                </c:pt>
              </c:numCache>
            </c:numRef>
          </c:val>
          <c:smooth val="0"/>
        </c:ser>
        <c:ser>
          <c:idx val="1"/>
          <c:order val="1"/>
          <c:tx>
            <c:strRef>
              <c:f>'Heat Gain'!$E$2</c:f>
              <c:strCache>
                <c:ptCount val="1"/>
                <c:pt idx="0">
                  <c:v>Proposed 1 - Triple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Gain'!$E$3:$E$26</c:f>
              <c:numCache>
                <c:formatCode>General</c:formatCode>
                <c:ptCount val="24"/>
                <c:pt idx="0">
                  <c:v>655.71467578124998</c:v>
                </c:pt>
                <c:pt idx="1">
                  <c:v>563.20694531250001</c:v>
                </c:pt>
                <c:pt idx="2">
                  <c:v>489.55886718749997</c:v>
                </c:pt>
                <c:pt idx="3">
                  <c:v>437.85394921875002</c:v>
                </c:pt>
                <c:pt idx="4">
                  <c:v>427.23723046875</c:v>
                </c:pt>
                <c:pt idx="5">
                  <c:v>476.79800390625002</c:v>
                </c:pt>
                <c:pt idx="6">
                  <c:v>582.27044531249999</c:v>
                </c:pt>
                <c:pt idx="7">
                  <c:v>9248.0973259546336</c:v>
                </c:pt>
                <c:pt idx="8">
                  <c:v>15379.035936907017</c:v>
                </c:pt>
                <c:pt idx="9">
                  <c:v>11860.67236363584</c:v>
                </c:pt>
                <c:pt idx="10">
                  <c:v>6328.1814170970119</c:v>
                </c:pt>
                <c:pt idx="11">
                  <c:v>4592.9530714402281</c:v>
                </c:pt>
                <c:pt idx="12">
                  <c:v>4453.4139776022366</c:v>
                </c:pt>
                <c:pt idx="13">
                  <c:v>4228.3074754751342</c:v>
                </c:pt>
                <c:pt idx="14">
                  <c:v>3609.3377849139024</c:v>
                </c:pt>
                <c:pt idx="15">
                  <c:v>2366.8281268959031</c:v>
                </c:pt>
                <c:pt idx="16">
                  <c:v>2110.0537148437497</c:v>
                </c:pt>
                <c:pt idx="17">
                  <c:v>1891.276921875</c:v>
                </c:pt>
                <c:pt idx="18">
                  <c:v>1638.7188281250001</c:v>
                </c:pt>
                <c:pt idx="19">
                  <c:v>1397.44391015625</c:v>
                </c:pt>
                <c:pt idx="20">
                  <c:v>1191.2066601562499</c:v>
                </c:pt>
                <c:pt idx="21">
                  <c:v>1005.9940078124999</c:v>
                </c:pt>
                <c:pt idx="22">
                  <c:v>860.16389062500002</c:v>
                </c:pt>
                <c:pt idx="23">
                  <c:v>751.89748828124993</c:v>
                </c:pt>
              </c:numCache>
            </c:numRef>
          </c:val>
          <c:smooth val="0"/>
        </c:ser>
        <c:ser>
          <c:idx val="2"/>
          <c:order val="2"/>
          <c:tx>
            <c:strRef>
              <c:f>'Heat Gain'!$F$2</c:f>
              <c:strCache>
                <c:ptCount val="1"/>
                <c:pt idx="0">
                  <c:v>Proposed 2 - Single</c:v>
                </c:pt>
              </c:strCache>
            </c:strRef>
          </c:tx>
          <c:cat>
            <c:numRef>
              <c:f>'Heat Gain'!$C$3:$C$26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'Heat Gain'!$F$3:$F$26</c:f>
              <c:numCache>
                <c:formatCode>General</c:formatCode>
                <c:ptCount val="24"/>
                <c:pt idx="0">
                  <c:v>5191.0745166015622</c:v>
                </c:pt>
                <c:pt idx="1">
                  <c:v>4458.7216503906247</c:v>
                </c:pt>
                <c:pt idx="2">
                  <c:v>3875.6743652343744</c:v>
                </c:pt>
                <c:pt idx="3">
                  <c:v>3466.3437646484372</c:v>
                </c:pt>
                <c:pt idx="4">
                  <c:v>3382.294741210937</c:v>
                </c:pt>
                <c:pt idx="5">
                  <c:v>3774.6508642578119</c:v>
                </c:pt>
                <c:pt idx="6">
                  <c:v>4609.6410253906242</c:v>
                </c:pt>
                <c:pt idx="7">
                  <c:v>19373.017025432728</c:v>
                </c:pt>
                <c:pt idx="8">
                  <c:v>30590.389827027015</c:v>
                </c:pt>
                <c:pt idx="9">
                  <c:v>26955.22451677444</c:v>
                </c:pt>
                <c:pt idx="10">
                  <c:v>20364.891983435133</c:v>
                </c:pt>
                <c:pt idx="11">
                  <c:v>19525.804731809294</c:v>
                </c:pt>
                <c:pt idx="12">
                  <c:v>20661.105232308459</c:v>
                </c:pt>
                <c:pt idx="13">
                  <c:v>21200.684276830641</c:v>
                </c:pt>
                <c:pt idx="14">
                  <c:v>20449.26548794438</c:v>
                </c:pt>
                <c:pt idx="15">
                  <c:v>18051.519044917226</c:v>
                </c:pt>
                <c:pt idx="16">
                  <c:v>16704.591909179686</c:v>
                </c:pt>
                <c:pt idx="17">
                  <c:v>14972.608964843748</c:v>
                </c:pt>
                <c:pt idx="18">
                  <c:v>12973.190722656249</c:v>
                </c:pt>
                <c:pt idx="19">
                  <c:v>11063.097622070311</c:v>
                </c:pt>
                <c:pt idx="20">
                  <c:v>9430.3860595703118</c:v>
                </c:pt>
                <c:pt idx="21">
                  <c:v>7964.1192285156239</c:v>
                </c:pt>
                <c:pt idx="22">
                  <c:v>6809.6308007812495</c:v>
                </c:pt>
                <c:pt idx="23">
                  <c:v>5952.5217822265622</c:v>
                </c:pt>
              </c:numCache>
            </c:numRef>
          </c:val>
          <c:smooth val="0"/>
        </c:ser>
        <c:dLbls>
          <c:showLegendKey val="0"/>
          <c:showVal val="0"/>
          <c:showCatName val="0"/>
          <c:showSerName val="0"/>
          <c:showPercent val="0"/>
          <c:showBubbleSize val="0"/>
        </c:dLbls>
        <c:marker val="1"/>
        <c:smooth val="0"/>
        <c:axId val="92043904"/>
        <c:axId val="92049792"/>
      </c:lineChart>
      <c:catAx>
        <c:axId val="92043904"/>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2049792"/>
        <c:crosses val="autoZero"/>
        <c:auto val="1"/>
        <c:lblAlgn val="ctr"/>
        <c:lblOffset val="100"/>
        <c:noMultiLvlLbl val="0"/>
      </c:catAx>
      <c:valAx>
        <c:axId val="92049792"/>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2043904"/>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'Colling Load'!$D$2</c:f>
              <c:strCache>
                <c:ptCount val="1"/>
                <c:pt idx="0">
                  <c:v>Existing glazing - Double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Load'!$D$3:$D$26</c:f>
              <c:numCache>
                <c:formatCode>General</c:formatCode>
                <c:ptCount val="24"/>
                <c:pt idx="0">
                  <c:v>2179.4364989491669</c:v>
                </c:pt>
                <c:pt idx="1">
                  <c:v>1886.3205042367624</c:v>
                </c:pt>
                <c:pt idx="2">
                  <c:v>1636.7975925740247</c:v>
                </c:pt>
                <c:pt idx="3">
                  <c:v>1436.2763337963397</c:v>
                </c:pt>
                <c:pt idx="4">
                  <c:v>1309.4745980305377</c:v>
                </c:pt>
                <c:pt idx="5">
                  <c:v>1290.1945175148228</c:v>
                </c:pt>
                <c:pt idx="6">
                  <c:v>1390.2505209980234</c:v>
                </c:pt>
                <c:pt idx="7">
                  <c:v>8982.1775403623487</c:v>
                </c:pt>
                <c:pt idx="8">
                  <c:v>17516.479178543545</c:v>
                </c:pt>
                <c:pt idx="9">
                  <c:v>18596.465478808765</c:v>
                </c:pt>
                <c:pt idx="10">
                  <c:v>15047.981422823212</c:v>
                </c:pt>
                <c:pt idx="11">
                  <c:v>12474.57279919286</c:v>
                </c:pt>
                <c:pt idx="12">
                  <c:v>11257.274456669596</c:v>
                </c:pt>
                <c:pt idx="13">
                  <c:v>10433.869965158423</c:v>
                </c:pt>
                <c:pt idx="14">
                  <c:v>9462.6643961798909</c:v>
                </c:pt>
                <c:pt idx="15">
                  <c:v>7893.6834357776888</c:v>
                </c:pt>
                <c:pt idx="16">
                  <c:v>6838.3017682137215</c:v>
                </c:pt>
                <c:pt idx="17">
                  <c:v>6002.2080707891319</c:v>
                </c:pt>
                <c:pt idx="18">
                  <c:v>5244.3165584003418</c:v>
                </c:pt>
                <c:pt idx="19">
                  <c:v>4548.3472569710793</c:v>
                </c:pt>
                <c:pt idx="20">
                  <c:v>3928.4808912705998</c:v>
                </c:pt>
                <c:pt idx="21">
                  <c:v>3373.1794210869607</c:v>
                </c:pt>
                <c:pt idx="22">
                  <c:v>2898.6050465953526</c:v>
                </c:pt>
                <c:pt idx="23">
                  <c:v>2509.6103906700996</c:v>
                </c:pt>
              </c:numCache>
            </c:numRef>
          </c:val>
          <c:smooth val="0"/>
        </c:ser>
        <c:ser>
          <c:idx val="1"/>
          <c:order val="1"/>
          <c:tx>
            <c:strRef>
              <c:f>'Colling Load'!$E$2</c:f>
              <c:strCache>
                <c:ptCount val="1"/>
                <c:pt idx="0">
                  <c:v>Proposed 1 - Triple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Load'!$E$3:$E$26</c:f>
              <c:numCache>
                <c:formatCode>General</c:formatCode>
                <c:ptCount val="24"/>
                <c:pt idx="0">
                  <c:v>884.75385414827667</c:v>
                </c:pt>
                <c:pt idx="1">
                  <c:v>764.212657600944</c:v>
                </c:pt>
                <c:pt idx="2">
                  <c:v>662.03260756273846</c:v>
                </c:pt>
                <c:pt idx="3">
                  <c:v>580.09436325822287</c:v>
                </c:pt>
                <c:pt idx="4">
                  <c:v>528.09527577654262</c:v>
                </c:pt>
                <c:pt idx="5">
                  <c:v>519.42694350233762</c:v>
                </c:pt>
                <c:pt idx="6">
                  <c:v>558.72590985809074</c:v>
                </c:pt>
                <c:pt idx="7">
                  <c:v>4775.4299696716525</c:v>
                </c:pt>
                <c:pt idx="8">
                  <c:v>9495.4736531942181</c:v>
                </c:pt>
                <c:pt idx="9">
                  <c:v>10013.213964776114</c:v>
                </c:pt>
                <c:pt idx="10">
                  <c:v>7917.5087447150199</c:v>
                </c:pt>
                <c:pt idx="11">
                  <c:v>6365.118780255425</c:v>
                </c:pt>
                <c:pt idx="12">
                  <c:v>5585.8818803949389</c:v>
                </c:pt>
                <c:pt idx="13">
                  <c:v>5046.2913260140031</c:v>
                </c:pt>
                <c:pt idx="14">
                  <c:v>4452.5359766281563</c:v>
                </c:pt>
                <c:pt idx="15">
                  <c:v>3557.2786631752979</c:v>
                </c:pt>
                <c:pt idx="16">
                  <c:v>2981.7334094236107</c:v>
                </c:pt>
                <c:pt idx="17">
                  <c:v>2558.8225566825477</c:v>
                </c:pt>
                <c:pt idx="18">
                  <c:v>2201.7957562450829</c:v>
                </c:pt>
                <c:pt idx="19">
                  <c:v>1889.5599515199242</c:v>
                </c:pt>
                <c:pt idx="20">
                  <c:v>1619.7833560315864</c:v>
                </c:pt>
                <c:pt idx="21">
                  <c:v>1383.2575733089582</c:v>
                </c:pt>
                <c:pt idx="22">
                  <c:v>1183.7254114169764</c:v>
                </c:pt>
                <c:pt idx="23">
                  <c:v>1021.4700766460453</c:v>
                </c:pt>
              </c:numCache>
            </c:numRef>
          </c:val>
          <c:smooth val="0"/>
        </c:ser>
        <c:ser>
          <c:idx val="2"/>
          <c:order val="2"/>
          <c:tx>
            <c:strRef>
              <c:f>'Colling Load'!$F$2</c:f>
              <c:strCache>
                <c:ptCount val="1"/>
                <c:pt idx="0">
                  <c:v>Proposed 2 - Single</c:v>
                </c:pt>
              </c:strCache>
            </c:strRef>
          </c:tx>
          <c:cat>
            <c:numRef>
              <c:f>'Colling Load'!$C$3:$C$26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'Colling Load'!$F$3:$F$26</c:f>
              <c:numCache>
                <c:formatCode>General</c:formatCode>
                <c:ptCount val="24"/>
                <c:pt idx="0">
                  <c:v>6717.0206223762143</c:v>
                </c:pt>
                <c:pt idx="1">
                  <c:v>5835.6626908100407</c:v>
                </c:pt>
                <c:pt idx="2">
                  <c:v>5079.2140883492712</c:v>
                </c:pt>
                <c:pt idx="3">
                  <c:v>4468.8221241064975</c:v>
                </c:pt>
                <c:pt idx="4">
                  <c:v>4085.4584294776018</c:v>
                </c:pt>
                <c:pt idx="5">
                  <c:v>4038.0007234565874</c:v>
                </c:pt>
                <c:pt idx="6">
                  <c:v>4365.1299346414644</c:v>
                </c:pt>
                <c:pt idx="7">
                  <c:v>11630.918503179235</c:v>
                </c:pt>
                <c:pt idx="8">
                  <c:v>20083.988213359164</c:v>
                </c:pt>
                <c:pt idx="9">
                  <c:v>22284.882189429325</c:v>
                </c:pt>
                <c:pt idx="10">
                  <c:v>20663.254130486435</c:v>
                </c:pt>
                <c:pt idx="11">
                  <c:v>19950.084598818525</c:v>
                </c:pt>
                <c:pt idx="12">
                  <c:v>20251.235501161846</c:v>
                </c:pt>
                <c:pt idx="13">
                  <c:v>20632.646293905545</c:v>
                </c:pt>
                <c:pt idx="14">
                  <c:v>20475.565213611586</c:v>
                </c:pt>
                <c:pt idx="15">
                  <c:v>19312.563768079912</c:v>
                </c:pt>
                <c:pt idx="16">
                  <c:v>18151.330566420122</c:v>
                </c:pt>
                <c:pt idx="17">
                  <c:v>16761.541671878658</c:v>
                </c:pt>
                <c:pt idx="18">
                  <c:v>15127.433702251974</c:v>
                </c:pt>
                <c:pt idx="19">
                  <c:v>13404.754939099583</c:v>
                </c:pt>
                <c:pt idx="20">
                  <c:v>11752.206339234568</c:v>
                </c:pt>
                <c:pt idx="21">
                  <c:v>10198.55280959962</c:v>
                </c:pt>
                <c:pt idx="22">
                  <c:v>8833.6748158730625</c:v>
                </c:pt>
                <c:pt idx="23">
                  <c:v>7696.5088337680127</c:v>
                </c:pt>
              </c:numCache>
            </c:numRef>
          </c:val>
          <c:smooth val="0"/>
        </c:ser>
        <c:dLbls>
          <c:showLegendKey val="0"/>
          <c:showVal val="0"/>
          <c:showCatName val="0"/>
          <c:showSerName val="0"/>
          <c:showPercent val="0"/>
          <c:showBubbleSize val="0"/>
        </c:dLbls>
        <c:marker val="1"/>
        <c:smooth val="0"/>
        <c:axId val="92740224"/>
        <c:axId val="92750208"/>
      </c:lineChart>
      <c:catAx>
        <c:axId val="92740224"/>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92750208"/>
        <c:crosses val="autoZero"/>
        <c:auto val="1"/>
        <c:lblAlgn val="ctr"/>
        <c:lblOffset val="100"/>
        <c:noMultiLvlLbl val="0"/>
      </c:catAx>
      <c:valAx>
        <c:axId val="92750208"/>
        <c:scaling>
          <c:orientation val="minMax"/>
        </c:scaling>
        <c:delete val="0"/>
        <c:axPos val="l"/>
        <c:majorGridlines/>
        <c:numFmt formatCode="General" sourceLinked="1"/>
        <c:majorTickMark val="out"/>
        <c:minorTickMark val="none"/>
        <c:tickLblPos val="nextTo"/>
        <c:txPr>
          <a:bodyPr/>
          <a:lstStyle/>
          <a:p>
            <a:pPr>
              <a:defRPr sz="1400">
                <a:solidFill>
                  <a:schemeClr val="bg1"/>
                </a:solidFill>
              </a:defRPr>
            </a:pPr>
            <a:endParaRPr lang="en-US"/>
          </a:p>
        </c:txPr>
        <c:crossAx val="92740224"/>
        <c:crosses val="autoZero"/>
        <c:crossBetween val="between"/>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egendEntry>
        <c:idx val="2"/>
        <c:txPr>
          <a:bodyPr/>
          <a:lstStyle/>
          <a:p>
            <a:pPr>
              <a:defRPr sz="1400">
                <a:solidFill>
                  <a:schemeClr val="bg1"/>
                </a:solidFill>
              </a:defRPr>
            </a:pPr>
            <a:endParaRPr lang="en-US"/>
          </a:p>
        </c:txPr>
      </c:legendEntry>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555"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556"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557"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8412D8-060F-47F7-8912-5BFE43A7677F}" type="slidenum">
              <a:rPr lang="en-US"/>
              <a:pPr/>
              <a:t>‹#›</a:t>
            </a:fld>
            <a:endParaRPr lang="en-US"/>
          </a:p>
        </p:txBody>
      </p:sp>
    </p:spTree>
    <p:extLst>
      <p:ext uri="{BB962C8B-B14F-4D97-AF65-F5344CB8AC3E}">
        <p14:creationId xmlns:p14="http://schemas.microsoft.com/office/powerpoint/2010/main" val="872811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BE537C33-E30F-4717-9C11-AB28191BF028}" type="datetimeFigureOut">
              <a:rPr lang="en-US" smtClean="0"/>
              <a:t>4/24/2014</a:t>
            </a:fld>
            <a:endParaRPr lang="en-US"/>
          </a:p>
        </p:txBody>
      </p:sp>
      <p:sp>
        <p:nvSpPr>
          <p:cNvPr id="4" name="Slide Image Placeholder 3"/>
          <p:cNvSpPr>
            <a:spLocks noGrp="1" noRot="1" noChangeAspect="1"/>
          </p:cNvSpPr>
          <p:nvPr>
            <p:ph type="sldImg" idx="2"/>
          </p:nvPr>
        </p:nvSpPr>
        <p:spPr>
          <a:xfrm>
            <a:off x="-3467100" y="696913"/>
            <a:ext cx="13944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6427"/>
            <a:ext cx="560832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fld id="{DCF40676-2456-49E2-9DCE-E8FF1CDF1731}" type="slidenum">
              <a:rPr lang="en-US" smtClean="0"/>
              <a:t>‹#›</a:t>
            </a:fld>
            <a:endParaRPr lang="en-US"/>
          </a:p>
        </p:txBody>
      </p:sp>
    </p:spTree>
    <p:extLst>
      <p:ext uri="{BB962C8B-B14F-4D97-AF65-F5344CB8AC3E}">
        <p14:creationId xmlns:p14="http://schemas.microsoft.com/office/powerpoint/2010/main" val="113210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a:t>
            </a:fld>
            <a:endParaRPr lang="en-US"/>
          </a:p>
        </p:txBody>
      </p:sp>
    </p:spTree>
    <p:extLst>
      <p:ext uri="{BB962C8B-B14F-4D97-AF65-F5344CB8AC3E}">
        <p14:creationId xmlns:p14="http://schemas.microsoft.com/office/powerpoint/2010/main" val="471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10</a:t>
            </a:fld>
            <a:endParaRPr lang="en-US"/>
          </a:p>
        </p:txBody>
      </p:sp>
    </p:spTree>
    <p:extLst>
      <p:ext uri="{BB962C8B-B14F-4D97-AF65-F5344CB8AC3E}">
        <p14:creationId xmlns:p14="http://schemas.microsoft.com/office/powerpoint/2010/main" val="111833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11</a:t>
            </a:fld>
            <a:endParaRPr lang="en-US"/>
          </a:p>
        </p:txBody>
      </p:sp>
    </p:spTree>
    <p:extLst>
      <p:ext uri="{BB962C8B-B14F-4D97-AF65-F5344CB8AC3E}">
        <p14:creationId xmlns:p14="http://schemas.microsoft.com/office/powerpoint/2010/main" val="292811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12</a:t>
            </a:fld>
            <a:endParaRPr lang="en-US"/>
          </a:p>
        </p:txBody>
      </p:sp>
    </p:spTree>
    <p:extLst>
      <p:ext uri="{BB962C8B-B14F-4D97-AF65-F5344CB8AC3E}">
        <p14:creationId xmlns:p14="http://schemas.microsoft.com/office/powerpoint/2010/main" val="302837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13</a:t>
            </a:fld>
            <a:endParaRPr lang="en-US"/>
          </a:p>
        </p:txBody>
      </p:sp>
    </p:spTree>
    <p:extLst>
      <p:ext uri="{BB962C8B-B14F-4D97-AF65-F5344CB8AC3E}">
        <p14:creationId xmlns:p14="http://schemas.microsoft.com/office/powerpoint/2010/main" val="211592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14</a:t>
            </a:fld>
            <a:endParaRPr lang="en-US"/>
          </a:p>
        </p:txBody>
      </p:sp>
    </p:spTree>
    <p:extLst>
      <p:ext uri="{BB962C8B-B14F-4D97-AF65-F5344CB8AC3E}">
        <p14:creationId xmlns:p14="http://schemas.microsoft.com/office/powerpoint/2010/main" val="923445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15</a:t>
            </a:fld>
            <a:endParaRPr lang="en-US"/>
          </a:p>
        </p:txBody>
      </p:sp>
    </p:spTree>
    <p:extLst>
      <p:ext uri="{BB962C8B-B14F-4D97-AF65-F5344CB8AC3E}">
        <p14:creationId xmlns:p14="http://schemas.microsoft.com/office/powerpoint/2010/main" val="281014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16</a:t>
            </a:fld>
            <a:endParaRPr lang="en-US"/>
          </a:p>
        </p:txBody>
      </p:sp>
    </p:spTree>
    <p:extLst>
      <p:ext uri="{BB962C8B-B14F-4D97-AF65-F5344CB8AC3E}">
        <p14:creationId xmlns:p14="http://schemas.microsoft.com/office/powerpoint/2010/main" val="242570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17</a:t>
            </a:fld>
            <a:endParaRPr lang="en-US"/>
          </a:p>
        </p:txBody>
      </p:sp>
    </p:spTree>
    <p:extLst>
      <p:ext uri="{BB962C8B-B14F-4D97-AF65-F5344CB8AC3E}">
        <p14:creationId xmlns:p14="http://schemas.microsoft.com/office/powerpoint/2010/main" val="408323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18</a:t>
            </a:fld>
            <a:endParaRPr lang="en-US"/>
          </a:p>
        </p:txBody>
      </p:sp>
    </p:spTree>
    <p:extLst>
      <p:ext uri="{BB962C8B-B14F-4D97-AF65-F5344CB8AC3E}">
        <p14:creationId xmlns:p14="http://schemas.microsoft.com/office/powerpoint/2010/main" val="62637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19</a:t>
            </a:fld>
            <a:endParaRPr lang="en-US"/>
          </a:p>
        </p:txBody>
      </p:sp>
    </p:spTree>
    <p:extLst>
      <p:ext uri="{BB962C8B-B14F-4D97-AF65-F5344CB8AC3E}">
        <p14:creationId xmlns:p14="http://schemas.microsoft.com/office/powerpoint/2010/main" val="30619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 May 3, 2007, the University of Chicago made a historic announcement: David Logan, AB'39, JD'41, and his wife Reva and their sons and grandchildren had generously committed a $35 million gift to support the University’s Center for the Creative and Performing Arts. Not only was this one of the largest single donor gifts to the University, it is also believed to be both the single largest cash gift to the arts in the city of Chicago and one of the largest gifts to support a university arts building in the United States. Five years after the Logan family gave their record gift of $35 million, the Logan Center for the Arts celebrated its grand opening. </a:t>
            </a:r>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2</a:t>
            </a:fld>
            <a:endParaRPr lang="en-US"/>
          </a:p>
        </p:txBody>
      </p:sp>
    </p:spTree>
    <p:extLst>
      <p:ext uri="{BB962C8B-B14F-4D97-AF65-F5344CB8AC3E}">
        <p14:creationId xmlns:p14="http://schemas.microsoft.com/office/powerpoint/2010/main" val="201191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20</a:t>
            </a:fld>
            <a:endParaRPr lang="en-US"/>
          </a:p>
        </p:txBody>
      </p:sp>
    </p:spTree>
    <p:extLst>
      <p:ext uri="{BB962C8B-B14F-4D97-AF65-F5344CB8AC3E}">
        <p14:creationId xmlns:p14="http://schemas.microsoft.com/office/powerpoint/2010/main" val="55142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21</a:t>
            </a:fld>
            <a:endParaRPr lang="en-US"/>
          </a:p>
        </p:txBody>
      </p:sp>
    </p:spTree>
    <p:extLst>
      <p:ext uri="{BB962C8B-B14F-4D97-AF65-F5344CB8AC3E}">
        <p14:creationId xmlns:p14="http://schemas.microsoft.com/office/powerpoint/2010/main" val="1711804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22</a:t>
            </a:fld>
            <a:endParaRPr lang="en-US"/>
          </a:p>
        </p:txBody>
      </p:sp>
    </p:spTree>
    <p:extLst>
      <p:ext uri="{BB962C8B-B14F-4D97-AF65-F5344CB8AC3E}">
        <p14:creationId xmlns:p14="http://schemas.microsoft.com/office/powerpoint/2010/main" val="3029353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23</a:t>
            </a:fld>
            <a:endParaRPr lang="en-US"/>
          </a:p>
        </p:txBody>
      </p:sp>
    </p:spTree>
    <p:extLst>
      <p:ext uri="{BB962C8B-B14F-4D97-AF65-F5344CB8AC3E}">
        <p14:creationId xmlns:p14="http://schemas.microsoft.com/office/powerpoint/2010/main" val="649186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24</a:t>
            </a:fld>
            <a:endParaRPr lang="en-US"/>
          </a:p>
        </p:txBody>
      </p:sp>
    </p:spTree>
    <p:extLst>
      <p:ext uri="{BB962C8B-B14F-4D97-AF65-F5344CB8AC3E}">
        <p14:creationId xmlns:p14="http://schemas.microsoft.com/office/powerpoint/2010/main" val="229843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25</a:t>
            </a:fld>
            <a:endParaRPr lang="en-US"/>
          </a:p>
        </p:txBody>
      </p:sp>
    </p:spTree>
    <p:extLst>
      <p:ext uri="{BB962C8B-B14F-4D97-AF65-F5344CB8AC3E}">
        <p14:creationId xmlns:p14="http://schemas.microsoft.com/office/powerpoint/2010/main" val="1480029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26</a:t>
            </a:fld>
            <a:endParaRPr lang="en-US"/>
          </a:p>
        </p:txBody>
      </p:sp>
    </p:spTree>
    <p:extLst>
      <p:ext uri="{BB962C8B-B14F-4D97-AF65-F5344CB8AC3E}">
        <p14:creationId xmlns:p14="http://schemas.microsoft.com/office/powerpoint/2010/main" val="375194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27</a:t>
            </a:fld>
            <a:endParaRPr lang="en-US"/>
          </a:p>
        </p:txBody>
      </p:sp>
    </p:spTree>
    <p:extLst>
      <p:ext uri="{BB962C8B-B14F-4D97-AF65-F5344CB8AC3E}">
        <p14:creationId xmlns:p14="http://schemas.microsoft.com/office/powerpoint/2010/main" val="1587942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28</a:t>
            </a:fld>
            <a:endParaRPr lang="en-US"/>
          </a:p>
        </p:txBody>
      </p:sp>
    </p:spTree>
    <p:extLst>
      <p:ext uri="{BB962C8B-B14F-4D97-AF65-F5344CB8AC3E}">
        <p14:creationId xmlns:p14="http://schemas.microsoft.com/office/powerpoint/2010/main" val="4137438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29</a:t>
            </a:fld>
            <a:endParaRPr lang="en-US"/>
          </a:p>
        </p:txBody>
      </p:sp>
    </p:spTree>
    <p:extLst>
      <p:ext uri="{BB962C8B-B14F-4D97-AF65-F5344CB8AC3E}">
        <p14:creationId xmlns:p14="http://schemas.microsoft.com/office/powerpoint/2010/main" val="189053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3</a:t>
            </a:fld>
            <a:endParaRPr lang="en-US"/>
          </a:p>
        </p:txBody>
      </p:sp>
    </p:spTree>
    <p:extLst>
      <p:ext uri="{BB962C8B-B14F-4D97-AF65-F5344CB8AC3E}">
        <p14:creationId xmlns:p14="http://schemas.microsoft.com/office/powerpoint/2010/main" val="1564103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30</a:t>
            </a:fld>
            <a:endParaRPr lang="en-US"/>
          </a:p>
        </p:txBody>
      </p:sp>
    </p:spTree>
    <p:extLst>
      <p:ext uri="{BB962C8B-B14F-4D97-AF65-F5344CB8AC3E}">
        <p14:creationId xmlns:p14="http://schemas.microsoft.com/office/powerpoint/2010/main" val="427740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31</a:t>
            </a:fld>
            <a:endParaRPr lang="en-US"/>
          </a:p>
        </p:txBody>
      </p:sp>
    </p:spTree>
    <p:extLst>
      <p:ext uri="{BB962C8B-B14F-4D97-AF65-F5344CB8AC3E}">
        <p14:creationId xmlns:p14="http://schemas.microsoft.com/office/powerpoint/2010/main" val="2472088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32</a:t>
            </a:fld>
            <a:endParaRPr lang="en-US"/>
          </a:p>
        </p:txBody>
      </p:sp>
    </p:spTree>
    <p:extLst>
      <p:ext uri="{BB962C8B-B14F-4D97-AF65-F5344CB8AC3E}">
        <p14:creationId xmlns:p14="http://schemas.microsoft.com/office/powerpoint/2010/main" val="2096791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33</a:t>
            </a:fld>
            <a:endParaRPr lang="en-US"/>
          </a:p>
        </p:txBody>
      </p:sp>
    </p:spTree>
    <p:extLst>
      <p:ext uri="{BB962C8B-B14F-4D97-AF65-F5344CB8AC3E}">
        <p14:creationId xmlns:p14="http://schemas.microsoft.com/office/powerpoint/2010/main" val="537248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34</a:t>
            </a:fld>
            <a:endParaRPr lang="en-US"/>
          </a:p>
        </p:txBody>
      </p:sp>
    </p:spTree>
    <p:extLst>
      <p:ext uri="{BB962C8B-B14F-4D97-AF65-F5344CB8AC3E}">
        <p14:creationId xmlns:p14="http://schemas.microsoft.com/office/powerpoint/2010/main" val="3012493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35</a:t>
            </a:fld>
            <a:endParaRPr lang="en-US"/>
          </a:p>
        </p:txBody>
      </p:sp>
    </p:spTree>
    <p:extLst>
      <p:ext uri="{BB962C8B-B14F-4D97-AF65-F5344CB8AC3E}">
        <p14:creationId xmlns:p14="http://schemas.microsoft.com/office/powerpoint/2010/main" val="1933726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36</a:t>
            </a:fld>
            <a:endParaRPr lang="en-US"/>
          </a:p>
        </p:txBody>
      </p:sp>
    </p:spTree>
    <p:extLst>
      <p:ext uri="{BB962C8B-B14F-4D97-AF65-F5344CB8AC3E}">
        <p14:creationId xmlns:p14="http://schemas.microsoft.com/office/powerpoint/2010/main" val="3077050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37</a:t>
            </a:fld>
            <a:endParaRPr lang="en-US"/>
          </a:p>
        </p:txBody>
      </p:sp>
    </p:spTree>
    <p:extLst>
      <p:ext uri="{BB962C8B-B14F-4D97-AF65-F5344CB8AC3E}">
        <p14:creationId xmlns:p14="http://schemas.microsoft.com/office/powerpoint/2010/main" val="497682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38</a:t>
            </a:fld>
            <a:endParaRPr lang="en-US"/>
          </a:p>
        </p:txBody>
      </p:sp>
    </p:spTree>
    <p:extLst>
      <p:ext uri="{BB962C8B-B14F-4D97-AF65-F5344CB8AC3E}">
        <p14:creationId xmlns:p14="http://schemas.microsoft.com/office/powerpoint/2010/main" val="4096948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39</a:t>
            </a:fld>
            <a:endParaRPr lang="en-US"/>
          </a:p>
        </p:txBody>
      </p:sp>
    </p:spTree>
    <p:extLst>
      <p:ext uri="{BB962C8B-B14F-4D97-AF65-F5344CB8AC3E}">
        <p14:creationId xmlns:p14="http://schemas.microsoft.com/office/powerpoint/2010/main" val="16027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40676-2456-49E2-9DCE-E8FF1CDF1731}" type="slidenum">
              <a:rPr lang="en-US" smtClean="0"/>
              <a:t>4</a:t>
            </a:fld>
            <a:endParaRPr lang="en-US"/>
          </a:p>
        </p:txBody>
      </p:sp>
    </p:spTree>
    <p:extLst>
      <p:ext uri="{BB962C8B-B14F-4D97-AF65-F5344CB8AC3E}">
        <p14:creationId xmlns:p14="http://schemas.microsoft.com/office/powerpoint/2010/main" val="364068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5</a:t>
            </a:fld>
            <a:endParaRPr lang="en-US"/>
          </a:p>
        </p:txBody>
      </p:sp>
    </p:spTree>
    <p:extLst>
      <p:ext uri="{BB962C8B-B14F-4D97-AF65-F5344CB8AC3E}">
        <p14:creationId xmlns:p14="http://schemas.microsoft.com/office/powerpoint/2010/main" val="192549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6</a:t>
            </a:fld>
            <a:endParaRPr lang="en-US"/>
          </a:p>
        </p:txBody>
      </p:sp>
    </p:spTree>
    <p:extLst>
      <p:ext uri="{BB962C8B-B14F-4D97-AF65-F5344CB8AC3E}">
        <p14:creationId xmlns:p14="http://schemas.microsoft.com/office/powerpoint/2010/main" val="343780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7</a:t>
            </a:fld>
            <a:endParaRPr lang="en-US"/>
          </a:p>
        </p:txBody>
      </p:sp>
    </p:spTree>
    <p:extLst>
      <p:ext uri="{BB962C8B-B14F-4D97-AF65-F5344CB8AC3E}">
        <p14:creationId xmlns:p14="http://schemas.microsoft.com/office/powerpoint/2010/main" val="28301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8</a:t>
            </a:fld>
            <a:endParaRPr lang="en-US"/>
          </a:p>
        </p:txBody>
      </p:sp>
    </p:spTree>
    <p:extLst>
      <p:ext uri="{BB962C8B-B14F-4D97-AF65-F5344CB8AC3E}">
        <p14:creationId xmlns:p14="http://schemas.microsoft.com/office/powerpoint/2010/main" val="128922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F40676-2456-49E2-9DCE-E8FF1CDF1731}" type="slidenum">
              <a:rPr lang="en-US" smtClean="0"/>
              <a:t>9</a:t>
            </a:fld>
            <a:endParaRPr lang="en-US"/>
          </a:p>
        </p:txBody>
      </p:sp>
    </p:spTree>
    <p:extLst>
      <p:ext uri="{BB962C8B-B14F-4D97-AF65-F5344CB8AC3E}">
        <p14:creationId xmlns:p14="http://schemas.microsoft.com/office/powerpoint/2010/main" val="146939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tiff"/><Relationship Id="rId10" Type="http://schemas.openxmlformats.org/officeDocument/2006/relationships/image" Target="../media/image29.tiff"/><Relationship Id="rId4" Type="http://schemas.openxmlformats.org/officeDocument/2006/relationships/image" Target="../media/image28.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3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tiff"/><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4.png"/><Relationship Id="rId12" Type="http://schemas.microsoft.com/office/2007/relationships/hdphoto" Target="../media/hdphoto10.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png"/><Relationship Id="rId4" Type="http://schemas.microsoft.com/office/2007/relationships/hdphoto" Target="../media/hdphoto7.wdp"/><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arts.uchicago.edu/logan-center/about-logan-cen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0.tif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8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72.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90.jpe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arts.uchicago.edu/logan-center/about-logan-center" TargetMode="External"/><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microsoft.com/office/2007/relationships/hdphoto" Target="../media/hdphoto2.wdp"/><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3.wdp"/><Relationship Id="rId4" Type="http://schemas.openxmlformats.org/officeDocument/2006/relationships/image" Target="../media/image95.png"/><Relationship Id="rId9" Type="http://schemas.openxmlformats.org/officeDocument/2006/relationships/hyperlink" Target="http://www.ppg.com/corporate/ideascapes/glass/Pages/default.asp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ppg.com/corporate/ideascapes/glass/Pages/default.aspx"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hyperlink" Target="http://arts.uchicago.edu/logan-center/about/about-logan-center-0" TargetMode="External"/><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image" Target="../media/image21.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0.tiff"/><Relationship Id="rId10" Type="http://schemas.microsoft.com/office/2007/relationships/hdphoto" Target="../media/hdphoto3.wdp"/><Relationship Id="rId4" Type="http://schemas.openxmlformats.org/officeDocument/2006/relationships/image" Target="../media/image24.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325600" y="4953000"/>
            <a:ext cx="2819400" cy="923330"/>
          </a:xfrm>
          <a:prstGeom prst="rect">
            <a:avLst/>
          </a:prstGeom>
          <a:noFill/>
        </p:spPr>
        <p:txBody>
          <a:bodyPr wrap="square" rtlCol="0">
            <a:spAutoFit/>
          </a:bodyPr>
          <a:lstStyle/>
          <a:p>
            <a:pPr algn="r"/>
            <a:r>
              <a:rPr lang="en-US" sz="1800" b="1" dirty="0" smtClean="0">
                <a:solidFill>
                  <a:schemeClr val="bg1">
                    <a:lumMod val="65000"/>
                  </a:schemeClr>
                </a:solidFill>
                <a:latin typeface="Century Gothic" panose="020B0502020202020204" pitchFamily="34" charset="0"/>
              </a:rPr>
              <a:t> SEAN KIM  </a:t>
            </a:r>
          </a:p>
          <a:p>
            <a:pPr algn="r"/>
            <a:r>
              <a:rPr lang="en-US" sz="1800" b="1" dirty="0" smtClean="0">
                <a:solidFill>
                  <a:schemeClr val="bg1">
                    <a:lumMod val="65000"/>
                  </a:schemeClr>
                </a:solidFill>
                <a:latin typeface="Century Gothic" panose="020B0502020202020204" pitchFamily="34" charset="0"/>
              </a:rPr>
              <a:t> L/E option </a:t>
            </a:r>
          </a:p>
          <a:p>
            <a:pPr algn="r"/>
            <a:r>
              <a:rPr lang="en-US" sz="1800" b="1" dirty="0" smtClean="0">
                <a:solidFill>
                  <a:schemeClr val="bg1">
                    <a:lumMod val="65000"/>
                  </a:schemeClr>
                </a:solidFill>
                <a:latin typeface="Century Gothic" panose="020B0502020202020204" pitchFamily="34" charset="0"/>
              </a:rPr>
              <a:t> AE Thesis Presentation</a:t>
            </a:r>
            <a:endParaRPr lang="en-US" sz="1800" b="1" dirty="0">
              <a:solidFill>
                <a:schemeClr val="bg1">
                  <a:lumMod val="65000"/>
                </a:schemeClr>
              </a:solidFill>
              <a:latin typeface="Century Gothic" panose="020B0502020202020204" pitchFamily="34" charset="0"/>
            </a:endParaRPr>
          </a:p>
        </p:txBody>
      </p:sp>
      <p:pic>
        <p:nvPicPr>
          <p:cNvPr id="17" name="Picture 2" descr="C:\Users\dyk5087\Desktop\job\logan-logo.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309555" y="1066800"/>
            <a:ext cx="3701845" cy="225014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17145000" y="5032375"/>
            <a:ext cx="0" cy="7683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432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AE Thesis\AutoCAD model\mainlobby-modified_RayTraceImages\Render_Cal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714451"/>
            <a:ext cx="7391400" cy="59062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AE Thesis\AutoCAD model\mainlobby-modified_RayTraceImages\Render_Calc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14451"/>
            <a:ext cx="7391400" cy="590622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5">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342323">
            <a:off x="4092934" y="732338"/>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2857500" y="1207932"/>
            <a:ext cx="1714499" cy="1230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1999" y="1207932"/>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16800" y="1021997"/>
            <a:ext cx="1905000" cy="135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2326600" y="1464471"/>
            <a:ext cx="4876800" cy="769441"/>
          </a:xfrm>
          <a:prstGeom prst="rect">
            <a:avLst/>
          </a:prstGeom>
          <a:noFill/>
        </p:spPr>
        <p:txBody>
          <a:bodyPr wrap="square" rtlCol="0">
            <a:spAutoFit/>
          </a:bodyPr>
          <a:lstStyle/>
          <a:p>
            <a:r>
              <a:rPr lang="en-US" dirty="0" smtClean="0">
                <a:solidFill>
                  <a:schemeClr val="bg1"/>
                </a:solidFill>
              </a:rPr>
              <a:t>LED Cove Lighting</a:t>
            </a:r>
          </a:p>
          <a:p>
            <a:pPr marL="342900" indent="-342900">
              <a:buFontTx/>
              <a:buChar char="-"/>
            </a:pPr>
            <a:endParaRPr lang="en-US" dirty="0">
              <a:solidFill>
                <a:schemeClr val="bg1"/>
              </a:solidFill>
            </a:endParaRPr>
          </a:p>
        </p:txBody>
      </p:sp>
      <p:pic>
        <p:nvPicPr>
          <p:cNvPr id="2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16800" y="2689055"/>
            <a:ext cx="1905000" cy="136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22326600" y="3116759"/>
            <a:ext cx="4876800" cy="769441"/>
          </a:xfrm>
          <a:prstGeom prst="rect">
            <a:avLst/>
          </a:prstGeom>
          <a:noFill/>
        </p:spPr>
        <p:txBody>
          <a:bodyPr wrap="square" rtlCol="0">
            <a:spAutoFit/>
          </a:bodyPr>
          <a:lstStyle/>
          <a:p>
            <a:r>
              <a:rPr lang="en-US" dirty="0" smtClean="0">
                <a:solidFill>
                  <a:schemeClr val="bg1"/>
                </a:solidFill>
              </a:rPr>
              <a:t>LED Wall glazing</a:t>
            </a:r>
          </a:p>
          <a:p>
            <a:pPr marL="342900" indent="-342900">
              <a:buFontTx/>
              <a:buChar char="-"/>
            </a:pPr>
            <a:endParaRPr lang="en-US" dirty="0">
              <a:solidFill>
                <a:schemeClr val="bg1"/>
              </a:solidFill>
            </a:endParaRPr>
          </a:p>
        </p:txBody>
      </p:sp>
      <p:pic>
        <p:nvPicPr>
          <p:cNvPr id="4099" name="Picture 3" descr="C:\Users\dyk5087\Desktop\1.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16800" y="4419600"/>
            <a:ext cx="1905000" cy="13623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326600" y="4800600"/>
            <a:ext cx="4876800" cy="430887"/>
          </a:xfrm>
          <a:prstGeom prst="rect">
            <a:avLst/>
          </a:prstGeom>
          <a:noFill/>
        </p:spPr>
        <p:txBody>
          <a:bodyPr wrap="square" rtlCol="0">
            <a:spAutoFit/>
          </a:bodyPr>
          <a:lstStyle/>
          <a:p>
            <a:r>
              <a:rPr lang="en-US" dirty="0" smtClean="0">
                <a:solidFill>
                  <a:schemeClr val="bg1"/>
                </a:solidFill>
              </a:rPr>
              <a:t>Compact Fluorescent </a:t>
            </a:r>
            <a:r>
              <a:rPr lang="en-US" dirty="0" err="1" smtClean="0">
                <a:solidFill>
                  <a:schemeClr val="bg1"/>
                </a:solidFill>
              </a:rPr>
              <a:t>Downlight</a:t>
            </a:r>
            <a:endParaRPr lang="en-US" dirty="0">
              <a:solidFill>
                <a:schemeClr val="bg1"/>
              </a:solidFill>
            </a:endParaRPr>
          </a:p>
        </p:txBody>
      </p:sp>
      <p:cxnSp>
        <p:nvCxnSpPr>
          <p:cNvPr id="27" name="Elbow Connector 26"/>
          <p:cNvCxnSpPr/>
          <p:nvPr/>
        </p:nvCxnSpPr>
        <p:spPr>
          <a:xfrm>
            <a:off x="16764000" y="2689055"/>
            <a:ext cx="3200400" cy="2411711"/>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6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fade">
                                      <p:cBhvr>
                                        <p:cTn id="15" dur="500"/>
                                        <p:tgtEl>
                                          <p:spTgt spid="409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a:stretch>
            <a:fillRect/>
          </a:stretch>
        </p:blipFill>
        <p:spPr>
          <a:xfrm>
            <a:off x="19164300" y="714451"/>
            <a:ext cx="7391400" cy="5906227"/>
          </a:xfrm>
          <a:prstGeom prst="rect">
            <a:avLst/>
          </a:prstGeom>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4">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342323">
            <a:off x="4092934" y="732338"/>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2857500" y="1207932"/>
            <a:ext cx="1714499" cy="1230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1999" y="1207932"/>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descr="E:\AE Thesis\AutoCAD model\mainlobby-modified_RayTraceImages\Render_Calc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0" y="714451"/>
            <a:ext cx="7391400" cy="590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707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E:\AE Thesis\AutoCAD model\mainlobby-modified_RayTraceImages\Render_Calc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58400" y="714451"/>
            <a:ext cx="7391400" cy="59062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906000" y="585793"/>
            <a:ext cx="7696200" cy="6119807"/>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p:nvPr/>
        </p:nvPicPr>
        <p:blipFill>
          <a:blip r:embed="rId5"/>
          <a:stretch>
            <a:fillRect/>
          </a:stretch>
        </p:blipFill>
        <p:spPr>
          <a:xfrm>
            <a:off x="19164300" y="714451"/>
            <a:ext cx="7391400" cy="5906227"/>
          </a:xfrm>
          <a:prstGeom prst="rect">
            <a:avLst/>
          </a:prstGeom>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6">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342323">
            <a:off x="4092934" y="732338"/>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2857500" y="1207932"/>
            <a:ext cx="1714499" cy="1230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1999" y="1207932"/>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820900" y="1438882"/>
            <a:ext cx="2628900" cy="369332"/>
          </a:xfrm>
          <a:prstGeom prst="rect">
            <a:avLst/>
          </a:prstGeom>
          <a:noFill/>
        </p:spPr>
        <p:txBody>
          <a:bodyPr wrap="square" rtlCol="0">
            <a:spAutoFit/>
          </a:bodyPr>
          <a:lstStyle/>
          <a:p>
            <a:r>
              <a:rPr lang="en-US" sz="1800" b="1" dirty="0" smtClean="0">
                <a:solidFill>
                  <a:schemeClr val="bg1"/>
                </a:solidFill>
              </a:rPr>
              <a:t>Eh (lux</a:t>
            </a:r>
            <a:r>
              <a:rPr lang="en-US" sz="1800" dirty="0" smtClean="0">
                <a:solidFill>
                  <a:schemeClr val="bg1"/>
                </a:solidFill>
              </a:rPr>
              <a:t>)       </a:t>
            </a:r>
            <a:r>
              <a:rPr lang="en-US" sz="1800" b="1" dirty="0" err="1" smtClean="0">
                <a:solidFill>
                  <a:schemeClr val="bg1"/>
                </a:solidFill>
              </a:rPr>
              <a:t>Avg:Min</a:t>
            </a:r>
            <a:endParaRPr lang="en-US" sz="1800" b="1" dirty="0">
              <a:solidFill>
                <a:schemeClr val="bg1"/>
              </a:solidFill>
            </a:endParaRPr>
          </a:p>
        </p:txBody>
      </p:sp>
      <p:sp>
        <p:nvSpPr>
          <p:cNvPr id="47" name="TextBox 46"/>
          <p:cNvSpPr txBox="1"/>
          <p:nvPr/>
        </p:nvSpPr>
        <p:spPr>
          <a:xfrm>
            <a:off x="14820900" y="1946427"/>
            <a:ext cx="1181100" cy="369332"/>
          </a:xfrm>
          <a:prstGeom prst="rect">
            <a:avLst/>
          </a:prstGeom>
          <a:noFill/>
        </p:spPr>
        <p:txBody>
          <a:bodyPr wrap="square" rtlCol="0">
            <a:spAutoFit/>
          </a:bodyPr>
          <a:lstStyle/>
          <a:p>
            <a:pPr algn="ctr"/>
            <a:r>
              <a:rPr lang="en-US" sz="1800" b="1" dirty="0" smtClean="0">
                <a:solidFill>
                  <a:schemeClr val="bg1"/>
                </a:solidFill>
              </a:rPr>
              <a:t>50</a:t>
            </a:r>
            <a:endParaRPr lang="en-US" sz="1800" b="1" dirty="0">
              <a:solidFill>
                <a:schemeClr val="bg1"/>
              </a:solidFill>
            </a:endParaRPr>
          </a:p>
        </p:txBody>
      </p:sp>
      <p:sp>
        <p:nvSpPr>
          <p:cNvPr id="48" name="TextBox 47"/>
          <p:cNvSpPr txBox="1"/>
          <p:nvPr/>
        </p:nvSpPr>
        <p:spPr>
          <a:xfrm>
            <a:off x="16083642" y="1946427"/>
            <a:ext cx="1181100" cy="369332"/>
          </a:xfrm>
          <a:prstGeom prst="rect">
            <a:avLst/>
          </a:prstGeom>
          <a:noFill/>
        </p:spPr>
        <p:txBody>
          <a:bodyPr wrap="square" rtlCol="0">
            <a:spAutoFit/>
          </a:bodyPr>
          <a:lstStyle/>
          <a:p>
            <a:pPr algn="ctr"/>
            <a:r>
              <a:rPr lang="en-US" sz="1800" b="1" dirty="0" smtClean="0">
                <a:solidFill>
                  <a:schemeClr val="bg1"/>
                </a:solidFill>
              </a:rPr>
              <a:t>4:1</a:t>
            </a:r>
            <a:endParaRPr lang="en-US" sz="1800" b="1" dirty="0">
              <a:solidFill>
                <a:schemeClr val="bg1"/>
              </a:solidFill>
            </a:endParaRPr>
          </a:p>
        </p:txBody>
      </p:sp>
      <p:sp>
        <p:nvSpPr>
          <p:cNvPr id="49" name="TextBox 48"/>
          <p:cNvSpPr txBox="1"/>
          <p:nvPr/>
        </p:nvSpPr>
        <p:spPr>
          <a:xfrm>
            <a:off x="14820900" y="2403627"/>
            <a:ext cx="1181100" cy="369332"/>
          </a:xfrm>
          <a:prstGeom prst="rect">
            <a:avLst/>
          </a:prstGeom>
          <a:noFill/>
        </p:spPr>
        <p:txBody>
          <a:bodyPr wrap="square" rtlCol="0">
            <a:spAutoFit/>
          </a:bodyPr>
          <a:lstStyle/>
          <a:p>
            <a:pPr algn="ctr"/>
            <a:r>
              <a:rPr lang="en-US" sz="1800" b="1" dirty="0" smtClean="0">
                <a:solidFill>
                  <a:schemeClr val="bg1"/>
                </a:solidFill>
              </a:rPr>
              <a:t>95.19</a:t>
            </a:r>
            <a:endParaRPr lang="en-US" sz="1800" b="1" dirty="0">
              <a:solidFill>
                <a:schemeClr val="bg1"/>
              </a:solidFill>
            </a:endParaRPr>
          </a:p>
        </p:txBody>
      </p:sp>
      <p:sp>
        <p:nvSpPr>
          <p:cNvPr id="50" name="TextBox 49"/>
          <p:cNvSpPr txBox="1"/>
          <p:nvPr/>
        </p:nvSpPr>
        <p:spPr>
          <a:xfrm>
            <a:off x="16083642" y="2403627"/>
            <a:ext cx="1181100" cy="369332"/>
          </a:xfrm>
          <a:prstGeom prst="rect">
            <a:avLst/>
          </a:prstGeom>
          <a:noFill/>
        </p:spPr>
        <p:txBody>
          <a:bodyPr wrap="square" rtlCol="0">
            <a:spAutoFit/>
          </a:bodyPr>
          <a:lstStyle/>
          <a:p>
            <a:pPr algn="ctr"/>
            <a:r>
              <a:rPr lang="en-US" sz="1800" b="1" dirty="0" smtClean="0">
                <a:solidFill>
                  <a:schemeClr val="bg1"/>
                </a:solidFill>
              </a:rPr>
              <a:t>1.92:1</a:t>
            </a:r>
            <a:endParaRPr lang="en-US" sz="1800" b="1" dirty="0">
              <a:solidFill>
                <a:schemeClr val="bg1"/>
              </a:solidFill>
            </a:endParaRPr>
          </a:p>
        </p:txBody>
      </p:sp>
      <p:sp>
        <p:nvSpPr>
          <p:cNvPr id="51" name="TextBox 50"/>
          <p:cNvSpPr txBox="1"/>
          <p:nvPr/>
        </p:nvSpPr>
        <p:spPr>
          <a:xfrm>
            <a:off x="14815458" y="2849559"/>
            <a:ext cx="1181100" cy="369332"/>
          </a:xfrm>
          <a:prstGeom prst="rect">
            <a:avLst/>
          </a:prstGeom>
          <a:noFill/>
        </p:spPr>
        <p:txBody>
          <a:bodyPr wrap="square" rtlCol="0">
            <a:spAutoFit/>
          </a:bodyPr>
          <a:lstStyle/>
          <a:p>
            <a:pPr algn="ctr"/>
            <a:r>
              <a:rPr lang="en-US" sz="1800" b="1" dirty="0" smtClean="0">
                <a:solidFill>
                  <a:schemeClr val="bg1"/>
                </a:solidFill>
              </a:rPr>
              <a:t>150</a:t>
            </a:r>
            <a:endParaRPr lang="en-US" sz="1800" b="1" dirty="0">
              <a:solidFill>
                <a:schemeClr val="bg1"/>
              </a:solidFill>
            </a:endParaRPr>
          </a:p>
        </p:txBody>
      </p:sp>
      <p:sp>
        <p:nvSpPr>
          <p:cNvPr id="52" name="TextBox 51"/>
          <p:cNvSpPr txBox="1"/>
          <p:nvPr/>
        </p:nvSpPr>
        <p:spPr>
          <a:xfrm>
            <a:off x="16078200" y="2849559"/>
            <a:ext cx="1181100" cy="369332"/>
          </a:xfrm>
          <a:prstGeom prst="rect">
            <a:avLst/>
          </a:prstGeom>
          <a:noFill/>
        </p:spPr>
        <p:txBody>
          <a:bodyPr wrap="square" rtlCol="0">
            <a:spAutoFit/>
          </a:bodyPr>
          <a:lstStyle/>
          <a:p>
            <a:pPr algn="ctr"/>
            <a:r>
              <a:rPr lang="en-US" sz="1800" b="1" dirty="0" smtClean="0">
                <a:solidFill>
                  <a:schemeClr val="bg1"/>
                </a:solidFill>
              </a:rPr>
              <a:t>4:1</a:t>
            </a:r>
            <a:endParaRPr lang="en-US" sz="1800" b="1" dirty="0">
              <a:solidFill>
                <a:schemeClr val="bg1"/>
              </a:solidFill>
            </a:endParaRPr>
          </a:p>
        </p:txBody>
      </p:sp>
      <p:sp>
        <p:nvSpPr>
          <p:cNvPr id="53" name="TextBox 52"/>
          <p:cNvSpPr txBox="1"/>
          <p:nvPr/>
        </p:nvSpPr>
        <p:spPr>
          <a:xfrm>
            <a:off x="14815458" y="3311224"/>
            <a:ext cx="1181100" cy="369332"/>
          </a:xfrm>
          <a:prstGeom prst="rect">
            <a:avLst/>
          </a:prstGeom>
          <a:noFill/>
        </p:spPr>
        <p:txBody>
          <a:bodyPr wrap="square" rtlCol="0">
            <a:spAutoFit/>
          </a:bodyPr>
          <a:lstStyle/>
          <a:p>
            <a:pPr algn="ctr"/>
            <a:r>
              <a:rPr lang="en-US" sz="1800" b="1" dirty="0" smtClean="0">
                <a:solidFill>
                  <a:schemeClr val="bg1"/>
                </a:solidFill>
              </a:rPr>
              <a:t>164.6</a:t>
            </a:r>
            <a:endParaRPr lang="en-US" sz="1800" b="1" dirty="0">
              <a:solidFill>
                <a:schemeClr val="bg1"/>
              </a:solidFill>
            </a:endParaRPr>
          </a:p>
        </p:txBody>
      </p:sp>
      <p:sp>
        <p:nvSpPr>
          <p:cNvPr id="54" name="TextBox 53"/>
          <p:cNvSpPr txBox="1"/>
          <p:nvPr/>
        </p:nvSpPr>
        <p:spPr>
          <a:xfrm>
            <a:off x="16078200" y="3311224"/>
            <a:ext cx="1181100" cy="369332"/>
          </a:xfrm>
          <a:prstGeom prst="rect">
            <a:avLst/>
          </a:prstGeom>
          <a:noFill/>
        </p:spPr>
        <p:txBody>
          <a:bodyPr wrap="square" rtlCol="0">
            <a:spAutoFit/>
          </a:bodyPr>
          <a:lstStyle/>
          <a:p>
            <a:pPr algn="ctr"/>
            <a:r>
              <a:rPr lang="en-US" sz="1800" b="1" dirty="0" smtClean="0">
                <a:solidFill>
                  <a:schemeClr val="bg1"/>
                </a:solidFill>
              </a:rPr>
              <a:t>2.2:1</a:t>
            </a:r>
            <a:endParaRPr lang="en-US" sz="1800" b="1" dirty="0">
              <a:solidFill>
                <a:schemeClr val="bg1"/>
              </a:solidFill>
            </a:endParaRPr>
          </a:p>
        </p:txBody>
      </p:sp>
      <p:cxnSp>
        <p:nvCxnSpPr>
          <p:cNvPr id="20" name="Straight Connector 19"/>
          <p:cNvCxnSpPr/>
          <p:nvPr/>
        </p:nvCxnSpPr>
        <p:spPr>
          <a:xfrm>
            <a:off x="10058400" y="282175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1301411" y="1954138"/>
            <a:ext cx="3138489" cy="369332"/>
          </a:xfrm>
          <a:prstGeom prst="rect">
            <a:avLst/>
          </a:prstGeom>
          <a:noFill/>
        </p:spPr>
        <p:txBody>
          <a:bodyPr wrap="square" rtlCol="0">
            <a:spAutoFit/>
          </a:bodyPr>
          <a:lstStyle/>
          <a:p>
            <a:pPr algn="r"/>
            <a:r>
              <a:rPr lang="en-US" sz="1800" b="1" dirty="0" smtClean="0">
                <a:solidFill>
                  <a:schemeClr val="bg1"/>
                </a:solidFill>
              </a:rPr>
              <a:t>IES Criteria: Lobby</a:t>
            </a:r>
            <a:endParaRPr lang="en-US" sz="1800" b="1" dirty="0">
              <a:solidFill>
                <a:schemeClr val="bg1"/>
              </a:solidFill>
            </a:endParaRPr>
          </a:p>
        </p:txBody>
      </p:sp>
      <p:sp>
        <p:nvSpPr>
          <p:cNvPr id="57" name="TextBox 56"/>
          <p:cNvSpPr txBox="1"/>
          <p:nvPr/>
        </p:nvSpPr>
        <p:spPr>
          <a:xfrm>
            <a:off x="10210800" y="2396824"/>
            <a:ext cx="4229100" cy="369332"/>
          </a:xfrm>
          <a:prstGeom prst="rect">
            <a:avLst/>
          </a:prstGeom>
          <a:noFill/>
        </p:spPr>
        <p:txBody>
          <a:bodyPr wrap="square" rtlCol="0">
            <a:spAutoFit/>
          </a:bodyPr>
          <a:lstStyle/>
          <a:p>
            <a:pPr algn="r"/>
            <a:r>
              <a:rPr lang="en-US" sz="1800" b="1" dirty="0" smtClean="0">
                <a:solidFill>
                  <a:schemeClr val="bg1"/>
                </a:solidFill>
              </a:rPr>
              <a:t>Design Proposed: Lobby</a:t>
            </a:r>
            <a:endParaRPr lang="en-US" sz="1800" b="1" dirty="0">
              <a:solidFill>
                <a:schemeClr val="bg1"/>
              </a:solidFill>
            </a:endParaRPr>
          </a:p>
        </p:txBody>
      </p:sp>
      <p:sp>
        <p:nvSpPr>
          <p:cNvPr id="58" name="TextBox 57"/>
          <p:cNvSpPr txBox="1"/>
          <p:nvPr/>
        </p:nvSpPr>
        <p:spPr>
          <a:xfrm>
            <a:off x="9144000" y="2854024"/>
            <a:ext cx="5295900" cy="369332"/>
          </a:xfrm>
          <a:prstGeom prst="rect">
            <a:avLst/>
          </a:prstGeom>
          <a:noFill/>
        </p:spPr>
        <p:txBody>
          <a:bodyPr wrap="square" rtlCol="0">
            <a:spAutoFit/>
          </a:bodyPr>
          <a:lstStyle/>
          <a:p>
            <a:pPr algn="r"/>
            <a:r>
              <a:rPr lang="en-US" sz="1800" b="1" dirty="0" smtClean="0">
                <a:solidFill>
                  <a:schemeClr val="bg1"/>
                </a:solidFill>
              </a:rPr>
              <a:t>IES Criteria: Reception Desk</a:t>
            </a:r>
            <a:endParaRPr lang="en-US" sz="1800" b="1" dirty="0">
              <a:solidFill>
                <a:schemeClr val="bg1"/>
              </a:solidFill>
            </a:endParaRPr>
          </a:p>
        </p:txBody>
      </p:sp>
      <p:sp>
        <p:nvSpPr>
          <p:cNvPr id="59" name="TextBox 58"/>
          <p:cNvSpPr txBox="1"/>
          <p:nvPr/>
        </p:nvSpPr>
        <p:spPr>
          <a:xfrm>
            <a:off x="9144000" y="3315689"/>
            <a:ext cx="5295900" cy="369332"/>
          </a:xfrm>
          <a:prstGeom prst="rect">
            <a:avLst/>
          </a:prstGeom>
          <a:noFill/>
        </p:spPr>
        <p:txBody>
          <a:bodyPr wrap="square" rtlCol="0">
            <a:spAutoFit/>
          </a:bodyPr>
          <a:lstStyle/>
          <a:p>
            <a:pPr algn="r"/>
            <a:r>
              <a:rPr lang="en-US" sz="1800" b="1" dirty="0" smtClean="0">
                <a:solidFill>
                  <a:schemeClr val="bg1"/>
                </a:solidFill>
              </a:rPr>
              <a:t>Design Proposed: Reception Desk</a:t>
            </a:r>
            <a:endParaRPr lang="en-US" sz="1800" b="1" dirty="0">
              <a:solidFill>
                <a:schemeClr val="bg1"/>
              </a:solidFill>
            </a:endParaRPr>
          </a:p>
        </p:txBody>
      </p:sp>
      <p:cxnSp>
        <p:nvCxnSpPr>
          <p:cNvPr id="22" name="Straight Connector 21"/>
          <p:cNvCxnSpPr/>
          <p:nvPr/>
        </p:nvCxnSpPr>
        <p:spPr>
          <a:xfrm>
            <a:off x="14706600" y="1910596"/>
            <a:ext cx="0" cy="17905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058400" y="1905012"/>
            <a:ext cx="7391400" cy="55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058400" y="3701154"/>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9144000" y="5055382"/>
            <a:ext cx="5295900" cy="369332"/>
          </a:xfrm>
          <a:prstGeom prst="rect">
            <a:avLst/>
          </a:prstGeom>
          <a:noFill/>
        </p:spPr>
        <p:txBody>
          <a:bodyPr wrap="square" rtlCol="0">
            <a:spAutoFit/>
          </a:bodyPr>
          <a:lstStyle/>
          <a:p>
            <a:pPr algn="r"/>
            <a:r>
              <a:rPr lang="en-US" sz="1800" b="1" dirty="0" smtClean="0">
                <a:solidFill>
                  <a:schemeClr val="bg1"/>
                </a:solidFill>
              </a:rPr>
              <a:t>ASHRAE 90.1 (2010): Lobby</a:t>
            </a:r>
            <a:endParaRPr lang="en-US" sz="1800" b="1" dirty="0">
              <a:solidFill>
                <a:schemeClr val="bg1"/>
              </a:solidFill>
            </a:endParaRPr>
          </a:p>
        </p:txBody>
      </p:sp>
      <p:sp>
        <p:nvSpPr>
          <p:cNvPr id="70" name="TextBox 69"/>
          <p:cNvSpPr txBox="1"/>
          <p:nvPr/>
        </p:nvSpPr>
        <p:spPr>
          <a:xfrm>
            <a:off x="9144000" y="5512582"/>
            <a:ext cx="5295900" cy="369332"/>
          </a:xfrm>
          <a:prstGeom prst="rect">
            <a:avLst/>
          </a:prstGeom>
          <a:noFill/>
        </p:spPr>
        <p:txBody>
          <a:bodyPr wrap="square" rtlCol="0">
            <a:spAutoFit/>
          </a:bodyPr>
          <a:lstStyle/>
          <a:p>
            <a:pPr algn="r"/>
            <a:r>
              <a:rPr lang="en-US" sz="1800" b="1" dirty="0" smtClean="0">
                <a:solidFill>
                  <a:schemeClr val="bg1"/>
                </a:solidFill>
              </a:rPr>
              <a:t>Design Proposed: Lobby</a:t>
            </a:r>
            <a:endParaRPr lang="en-US" sz="1800" b="1" dirty="0">
              <a:solidFill>
                <a:schemeClr val="bg1"/>
              </a:solidFill>
            </a:endParaRPr>
          </a:p>
        </p:txBody>
      </p:sp>
      <p:sp>
        <p:nvSpPr>
          <p:cNvPr id="71" name="TextBox 70"/>
          <p:cNvSpPr txBox="1"/>
          <p:nvPr/>
        </p:nvSpPr>
        <p:spPr>
          <a:xfrm>
            <a:off x="14630400" y="4619172"/>
            <a:ext cx="3162300" cy="369332"/>
          </a:xfrm>
          <a:prstGeom prst="rect">
            <a:avLst/>
          </a:prstGeom>
          <a:noFill/>
        </p:spPr>
        <p:txBody>
          <a:bodyPr wrap="square" rtlCol="0">
            <a:spAutoFit/>
          </a:bodyPr>
          <a:lstStyle/>
          <a:p>
            <a:r>
              <a:rPr lang="en-US" sz="1800" b="1" dirty="0">
                <a:solidFill>
                  <a:schemeClr val="bg1"/>
                </a:solidFill>
              </a:rPr>
              <a:t>Power Density (W/ft</a:t>
            </a:r>
            <a:r>
              <a:rPr lang="en-US" sz="1800" b="1" baseline="30000" dirty="0">
                <a:solidFill>
                  <a:schemeClr val="bg1"/>
                </a:solidFill>
              </a:rPr>
              <a:t>2</a:t>
            </a:r>
            <a:r>
              <a:rPr lang="en-US" sz="1800" b="1" dirty="0">
                <a:solidFill>
                  <a:schemeClr val="bg1"/>
                </a:solidFill>
              </a:rPr>
              <a:t>)</a:t>
            </a:r>
          </a:p>
        </p:txBody>
      </p:sp>
      <p:sp>
        <p:nvSpPr>
          <p:cNvPr id="72" name="TextBox 71"/>
          <p:cNvSpPr txBox="1"/>
          <p:nvPr/>
        </p:nvSpPr>
        <p:spPr>
          <a:xfrm>
            <a:off x="14478000" y="5050917"/>
            <a:ext cx="2667000" cy="369332"/>
          </a:xfrm>
          <a:prstGeom prst="rect">
            <a:avLst/>
          </a:prstGeom>
          <a:noFill/>
        </p:spPr>
        <p:txBody>
          <a:bodyPr wrap="square" rtlCol="0">
            <a:spAutoFit/>
          </a:bodyPr>
          <a:lstStyle/>
          <a:p>
            <a:pPr algn="ctr"/>
            <a:r>
              <a:rPr lang="en-US" sz="1800" b="1" dirty="0" smtClean="0">
                <a:solidFill>
                  <a:schemeClr val="bg1"/>
                </a:solidFill>
              </a:rPr>
              <a:t>1.3</a:t>
            </a:r>
            <a:endParaRPr lang="en-US" sz="1800" b="1" dirty="0">
              <a:solidFill>
                <a:schemeClr val="bg1"/>
              </a:solidFill>
            </a:endParaRPr>
          </a:p>
        </p:txBody>
      </p:sp>
      <p:sp>
        <p:nvSpPr>
          <p:cNvPr id="73" name="TextBox 72"/>
          <p:cNvSpPr txBox="1"/>
          <p:nvPr/>
        </p:nvSpPr>
        <p:spPr>
          <a:xfrm>
            <a:off x="14478000" y="5512582"/>
            <a:ext cx="2667000" cy="369332"/>
          </a:xfrm>
          <a:prstGeom prst="rect">
            <a:avLst/>
          </a:prstGeom>
          <a:noFill/>
        </p:spPr>
        <p:txBody>
          <a:bodyPr wrap="square" rtlCol="0">
            <a:spAutoFit/>
          </a:bodyPr>
          <a:lstStyle/>
          <a:p>
            <a:pPr algn="ctr"/>
            <a:r>
              <a:rPr lang="en-US" sz="1800" b="1" dirty="0" smtClean="0">
                <a:solidFill>
                  <a:schemeClr val="bg1"/>
                </a:solidFill>
              </a:rPr>
              <a:t>0.64</a:t>
            </a:r>
            <a:endParaRPr lang="en-US" sz="1800" b="1" dirty="0">
              <a:solidFill>
                <a:schemeClr val="bg1"/>
              </a:solidFill>
            </a:endParaRPr>
          </a:p>
        </p:txBody>
      </p:sp>
      <p:cxnSp>
        <p:nvCxnSpPr>
          <p:cNvPr id="74" name="Straight Connector 73"/>
          <p:cNvCxnSpPr/>
          <p:nvPr/>
        </p:nvCxnSpPr>
        <p:spPr>
          <a:xfrm>
            <a:off x="14478000" y="5029200"/>
            <a:ext cx="0" cy="838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058400" y="5424714"/>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0058400" y="5881914"/>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058400" y="502920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29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Users\dyk5087\Downloads\Render(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714451"/>
            <a:ext cx="7391399" cy="5906228"/>
          </a:xfrm>
          <a:prstGeom prst="rect">
            <a:avLst/>
          </a:prstGeom>
          <a:noFill/>
          <a:ln>
            <a:noFill/>
          </a:ln>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4">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a:off x="3468907" y="2641164"/>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3004887" y="3116758"/>
            <a:ext cx="870173" cy="1790425"/>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20257677" flipV="1">
            <a:off x="4343399" y="3041773"/>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7" descr="E:\AE Thesis\AutoCAD model\mainlobby-modified_RayTraceImages\Capture.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64300" y="714451"/>
            <a:ext cx="7391400" cy="5906228"/>
          </a:xfrm>
          <a:prstGeom prst="rect">
            <a:avLst/>
          </a:prstGeom>
          <a:noFill/>
          <a:ln>
            <a:noFill/>
          </a:ln>
        </p:spPr>
      </p:pic>
    </p:spTree>
    <p:extLst>
      <p:ext uri="{BB962C8B-B14F-4D97-AF65-F5344CB8AC3E}">
        <p14:creationId xmlns:p14="http://schemas.microsoft.com/office/powerpoint/2010/main" val="2405992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Users\dyk5087\Downloads\Render(2).jpg"/>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58400" y="714451"/>
            <a:ext cx="7391399" cy="5906228"/>
          </a:xfrm>
          <a:prstGeom prst="rect">
            <a:avLst/>
          </a:prstGeom>
          <a:noFill/>
          <a:ln>
            <a:noFill/>
          </a:ln>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5">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a:off x="3468907" y="2641164"/>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3004887" y="3116758"/>
            <a:ext cx="870173" cy="1790425"/>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20257677" flipV="1">
            <a:off x="4343399" y="3041773"/>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7" descr="E:\AE Thesis\AutoCAD model\mainlobby-modified_RayTraceImages\Captur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64300" y="714451"/>
            <a:ext cx="7391400" cy="5906228"/>
          </a:xfrm>
          <a:prstGeom prst="rect">
            <a:avLst/>
          </a:prstGeom>
          <a:noFill/>
          <a:ln>
            <a:noFill/>
          </a:ln>
        </p:spPr>
      </p:pic>
      <p:sp>
        <p:nvSpPr>
          <p:cNvPr id="20" name="Rectangle 19"/>
          <p:cNvSpPr/>
          <p:nvPr/>
        </p:nvSpPr>
        <p:spPr>
          <a:xfrm>
            <a:off x="9906000" y="585793"/>
            <a:ext cx="7696200" cy="6119807"/>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4820900" y="2046132"/>
            <a:ext cx="2628900" cy="369332"/>
          </a:xfrm>
          <a:prstGeom prst="rect">
            <a:avLst/>
          </a:prstGeom>
          <a:noFill/>
        </p:spPr>
        <p:txBody>
          <a:bodyPr wrap="square" rtlCol="0">
            <a:spAutoFit/>
          </a:bodyPr>
          <a:lstStyle/>
          <a:p>
            <a:r>
              <a:rPr lang="en-US" sz="1800" b="1" dirty="0" smtClean="0">
                <a:solidFill>
                  <a:schemeClr val="bg1"/>
                </a:solidFill>
              </a:rPr>
              <a:t>Eh (lux</a:t>
            </a:r>
            <a:r>
              <a:rPr lang="en-US" sz="1800" dirty="0" smtClean="0">
                <a:solidFill>
                  <a:schemeClr val="bg1"/>
                </a:solidFill>
              </a:rPr>
              <a:t>)       </a:t>
            </a:r>
            <a:r>
              <a:rPr lang="en-US" sz="1800" b="1" dirty="0" err="1" smtClean="0">
                <a:solidFill>
                  <a:schemeClr val="bg1"/>
                </a:solidFill>
              </a:rPr>
              <a:t>Avg:Min</a:t>
            </a:r>
            <a:endParaRPr lang="en-US" sz="1800" b="1" dirty="0">
              <a:solidFill>
                <a:schemeClr val="bg1"/>
              </a:solidFill>
            </a:endParaRPr>
          </a:p>
        </p:txBody>
      </p:sp>
      <p:sp>
        <p:nvSpPr>
          <p:cNvPr id="22" name="TextBox 21"/>
          <p:cNvSpPr txBox="1"/>
          <p:nvPr/>
        </p:nvSpPr>
        <p:spPr>
          <a:xfrm>
            <a:off x="14820900" y="2568191"/>
            <a:ext cx="1181100" cy="369332"/>
          </a:xfrm>
          <a:prstGeom prst="rect">
            <a:avLst/>
          </a:prstGeom>
          <a:noFill/>
        </p:spPr>
        <p:txBody>
          <a:bodyPr wrap="square" rtlCol="0">
            <a:spAutoFit/>
          </a:bodyPr>
          <a:lstStyle/>
          <a:p>
            <a:pPr algn="ctr"/>
            <a:r>
              <a:rPr lang="en-US" sz="1800" b="1" dirty="0" smtClean="0">
                <a:solidFill>
                  <a:schemeClr val="bg1"/>
                </a:solidFill>
              </a:rPr>
              <a:t>50</a:t>
            </a:r>
            <a:endParaRPr lang="en-US" sz="1800" b="1" dirty="0">
              <a:solidFill>
                <a:schemeClr val="bg1"/>
              </a:solidFill>
            </a:endParaRPr>
          </a:p>
        </p:txBody>
      </p:sp>
      <p:sp>
        <p:nvSpPr>
          <p:cNvPr id="23" name="TextBox 22"/>
          <p:cNvSpPr txBox="1"/>
          <p:nvPr/>
        </p:nvSpPr>
        <p:spPr>
          <a:xfrm>
            <a:off x="16083642" y="2568191"/>
            <a:ext cx="1181100" cy="369332"/>
          </a:xfrm>
          <a:prstGeom prst="rect">
            <a:avLst/>
          </a:prstGeom>
          <a:noFill/>
        </p:spPr>
        <p:txBody>
          <a:bodyPr wrap="square" rtlCol="0">
            <a:spAutoFit/>
          </a:bodyPr>
          <a:lstStyle/>
          <a:p>
            <a:pPr algn="ctr"/>
            <a:r>
              <a:rPr lang="en-US" sz="1800" b="1" dirty="0" smtClean="0">
                <a:solidFill>
                  <a:schemeClr val="bg1"/>
                </a:solidFill>
              </a:rPr>
              <a:t>4:1</a:t>
            </a:r>
            <a:endParaRPr lang="en-US" sz="1800" b="1" dirty="0">
              <a:solidFill>
                <a:schemeClr val="bg1"/>
              </a:solidFill>
            </a:endParaRPr>
          </a:p>
        </p:txBody>
      </p:sp>
      <p:sp>
        <p:nvSpPr>
          <p:cNvPr id="24" name="TextBox 23"/>
          <p:cNvSpPr txBox="1"/>
          <p:nvPr/>
        </p:nvSpPr>
        <p:spPr>
          <a:xfrm>
            <a:off x="14820900" y="3025391"/>
            <a:ext cx="1181100" cy="369332"/>
          </a:xfrm>
          <a:prstGeom prst="rect">
            <a:avLst/>
          </a:prstGeom>
          <a:noFill/>
        </p:spPr>
        <p:txBody>
          <a:bodyPr wrap="square" rtlCol="0">
            <a:spAutoFit/>
          </a:bodyPr>
          <a:lstStyle/>
          <a:p>
            <a:pPr algn="ctr"/>
            <a:r>
              <a:rPr lang="en-US" sz="1800" b="1" dirty="0" smtClean="0">
                <a:solidFill>
                  <a:schemeClr val="bg1"/>
                </a:solidFill>
              </a:rPr>
              <a:t>95.8</a:t>
            </a:r>
            <a:endParaRPr lang="en-US" sz="1800" b="1" dirty="0">
              <a:solidFill>
                <a:schemeClr val="bg1"/>
              </a:solidFill>
            </a:endParaRPr>
          </a:p>
        </p:txBody>
      </p:sp>
      <p:sp>
        <p:nvSpPr>
          <p:cNvPr id="25" name="TextBox 24"/>
          <p:cNvSpPr txBox="1"/>
          <p:nvPr/>
        </p:nvSpPr>
        <p:spPr>
          <a:xfrm>
            <a:off x="16083642" y="3025391"/>
            <a:ext cx="1181100" cy="369332"/>
          </a:xfrm>
          <a:prstGeom prst="rect">
            <a:avLst/>
          </a:prstGeom>
          <a:noFill/>
        </p:spPr>
        <p:txBody>
          <a:bodyPr wrap="square" rtlCol="0">
            <a:spAutoFit/>
          </a:bodyPr>
          <a:lstStyle/>
          <a:p>
            <a:pPr algn="ctr"/>
            <a:r>
              <a:rPr lang="en-US" sz="1800" b="1" dirty="0" smtClean="0">
                <a:solidFill>
                  <a:schemeClr val="bg1"/>
                </a:solidFill>
              </a:rPr>
              <a:t>1.85:1</a:t>
            </a:r>
            <a:endParaRPr lang="en-US" sz="1800" b="1" dirty="0">
              <a:solidFill>
                <a:schemeClr val="bg1"/>
              </a:solidFill>
            </a:endParaRPr>
          </a:p>
        </p:txBody>
      </p:sp>
      <p:cxnSp>
        <p:nvCxnSpPr>
          <p:cNvPr id="40" name="Straight Connector 39"/>
          <p:cNvCxnSpPr/>
          <p:nvPr/>
        </p:nvCxnSpPr>
        <p:spPr>
          <a:xfrm>
            <a:off x="10058400" y="342900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301411" y="2575902"/>
            <a:ext cx="3138489" cy="369332"/>
          </a:xfrm>
          <a:prstGeom prst="rect">
            <a:avLst/>
          </a:prstGeom>
          <a:noFill/>
        </p:spPr>
        <p:txBody>
          <a:bodyPr wrap="square" rtlCol="0">
            <a:spAutoFit/>
          </a:bodyPr>
          <a:lstStyle/>
          <a:p>
            <a:pPr algn="r"/>
            <a:r>
              <a:rPr lang="en-US" sz="1800" b="1" dirty="0" smtClean="0">
                <a:solidFill>
                  <a:schemeClr val="bg1"/>
                </a:solidFill>
              </a:rPr>
              <a:t>IES Criteria: Corridor</a:t>
            </a:r>
            <a:endParaRPr lang="en-US" sz="1800" b="1" dirty="0">
              <a:solidFill>
                <a:schemeClr val="bg1"/>
              </a:solidFill>
            </a:endParaRPr>
          </a:p>
        </p:txBody>
      </p:sp>
      <p:sp>
        <p:nvSpPr>
          <p:cNvPr id="42" name="TextBox 41"/>
          <p:cNvSpPr txBox="1"/>
          <p:nvPr/>
        </p:nvSpPr>
        <p:spPr>
          <a:xfrm>
            <a:off x="10210800" y="3018588"/>
            <a:ext cx="4229100" cy="369332"/>
          </a:xfrm>
          <a:prstGeom prst="rect">
            <a:avLst/>
          </a:prstGeom>
          <a:noFill/>
        </p:spPr>
        <p:txBody>
          <a:bodyPr wrap="square" rtlCol="0">
            <a:spAutoFit/>
          </a:bodyPr>
          <a:lstStyle/>
          <a:p>
            <a:pPr algn="r"/>
            <a:r>
              <a:rPr lang="en-US" sz="1800" b="1" dirty="0" smtClean="0">
                <a:solidFill>
                  <a:schemeClr val="bg1"/>
                </a:solidFill>
              </a:rPr>
              <a:t>Design Proposed: Corridor</a:t>
            </a:r>
            <a:endParaRPr lang="en-US" sz="1800" b="1" dirty="0">
              <a:solidFill>
                <a:schemeClr val="bg1"/>
              </a:solidFill>
            </a:endParaRPr>
          </a:p>
        </p:txBody>
      </p:sp>
      <p:cxnSp>
        <p:nvCxnSpPr>
          <p:cNvPr id="45" name="Straight Connector 44"/>
          <p:cNvCxnSpPr/>
          <p:nvPr/>
        </p:nvCxnSpPr>
        <p:spPr>
          <a:xfrm>
            <a:off x="14706600" y="2517846"/>
            <a:ext cx="0" cy="9111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058400" y="2512262"/>
            <a:ext cx="7391400" cy="55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144000" y="5055382"/>
            <a:ext cx="5295900" cy="369332"/>
          </a:xfrm>
          <a:prstGeom prst="rect">
            <a:avLst/>
          </a:prstGeom>
          <a:noFill/>
        </p:spPr>
        <p:txBody>
          <a:bodyPr wrap="square" rtlCol="0">
            <a:spAutoFit/>
          </a:bodyPr>
          <a:lstStyle/>
          <a:p>
            <a:pPr algn="r"/>
            <a:r>
              <a:rPr lang="en-US" sz="1800" b="1" dirty="0" smtClean="0">
                <a:solidFill>
                  <a:schemeClr val="bg1"/>
                </a:solidFill>
              </a:rPr>
              <a:t>ASHRAE 90.1 (2010): Lobby</a:t>
            </a:r>
            <a:endParaRPr lang="en-US" sz="1800" b="1" dirty="0">
              <a:solidFill>
                <a:schemeClr val="bg1"/>
              </a:solidFill>
            </a:endParaRPr>
          </a:p>
        </p:txBody>
      </p:sp>
      <p:sp>
        <p:nvSpPr>
          <p:cNvPr id="49" name="TextBox 48"/>
          <p:cNvSpPr txBox="1"/>
          <p:nvPr/>
        </p:nvSpPr>
        <p:spPr>
          <a:xfrm>
            <a:off x="9144000" y="5512582"/>
            <a:ext cx="5295900" cy="369332"/>
          </a:xfrm>
          <a:prstGeom prst="rect">
            <a:avLst/>
          </a:prstGeom>
          <a:noFill/>
        </p:spPr>
        <p:txBody>
          <a:bodyPr wrap="square" rtlCol="0">
            <a:spAutoFit/>
          </a:bodyPr>
          <a:lstStyle/>
          <a:p>
            <a:pPr algn="r"/>
            <a:r>
              <a:rPr lang="en-US" sz="1800" b="1" dirty="0" smtClean="0">
                <a:solidFill>
                  <a:schemeClr val="bg1"/>
                </a:solidFill>
              </a:rPr>
              <a:t>Design Proposed: Lobby</a:t>
            </a:r>
            <a:endParaRPr lang="en-US" sz="1800" b="1" dirty="0">
              <a:solidFill>
                <a:schemeClr val="bg1"/>
              </a:solidFill>
            </a:endParaRPr>
          </a:p>
        </p:txBody>
      </p:sp>
      <p:sp>
        <p:nvSpPr>
          <p:cNvPr id="50" name="TextBox 49"/>
          <p:cNvSpPr txBox="1"/>
          <p:nvPr/>
        </p:nvSpPr>
        <p:spPr>
          <a:xfrm>
            <a:off x="14630400" y="4619172"/>
            <a:ext cx="3162300" cy="369332"/>
          </a:xfrm>
          <a:prstGeom prst="rect">
            <a:avLst/>
          </a:prstGeom>
          <a:noFill/>
        </p:spPr>
        <p:txBody>
          <a:bodyPr wrap="square" rtlCol="0">
            <a:spAutoFit/>
          </a:bodyPr>
          <a:lstStyle/>
          <a:p>
            <a:r>
              <a:rPr lang="en-US" sz="1800" b="1" dirty="0">
                <a:solidFill>
                  <a:schemeClr val="bg1"/>
                </a:solidFill>
              </a:rPr>
              <a:t>Power Density (W/ft</a:t>
            </a:r>
            <a:r>
              <a:rPr lang="en-US" sz="1800" b="1" baseline="30000" dirty="0">
                <a:solidFill>
                  <a:schemeClr val="bg1"/>
                </a:solidFill>
              </a:rPr>
              <a:t>2</a:t>
            </a:r>
            <a:r>
              <a:rPr lang="en-US" sz="1800" b="1" dirty="0">
                <a:solidFill>
                  <a:schemeClr val="bg1"/>
                </a:solidFill>
              </a:rPr>
              <a:t>)</a:t>
            </a:r>
          </a:p>
        </p:txBody>
      </p:sp>
      <p:sp>
        <p:nvSpPr>
          <p:cNvPr id="51" name="TextBox 50"/>
          <p:cNvSpPr txBox="1"/>
          <p:nvPr/>
        </p:nvSpPr>
        <p:spPr>
          <a:xfrm>
            <a:off x="14478000" y="5050917"/>
            <a:ext cx="2667000" cy="369332"/>
          </a:xfrm>
          <a:prstGeom prst="rect">
            <a:avLst/>
          </a:prstGeom>
          <a:noFill/>
        </p:spPr>
        <p:txBody>
          <a:bodyPr wrap="square" rtlCol="0">
            <a:spAutoFit/>
          </a:bodyPr>
          <a:lstStyle/>
          <a:p>
            <a:pPr algn="ctr"/>
            <a:r>
              <a:rPr lang="en-US" sz="1800" b="1" dirty="0" smtClean="0">
                <a:solidFill>
                  <a:schemeClr val="bg1"/>
                </a:solidFill>
              </a:rPr>
              <a:t>0.5</a:t>
            </a:r>
            <a:endParaRPr lang="en-US" sz="1800" b="1" dirty="0">
              <a:solidFill>
                <a:schemeClr val="bg1"/>
              </a:solidFill>
            </a:endParaRPr>
          </a:p>
        </p:txBody>
      </p:sp>
      <p:sp>
        <p:nvSpPr>
          <p:cNvPr id="52" name="TextBox 51"/>
          <p:cNvSpPr txBox="1"/>
          <p:nvPr/>
        </p:nvSpPr>
        <p:spPr>
          <a:xfrm>
            <a:off x="14478000" y="5512582"/>
            <a:ext cx="2667000" cy="369332"/>
          </a:xfrm>
          <a:prstGeom prst="rect">
            <a:avLst/>
          </a:prstGeom>
          <a:noFill/>
        </p:spPr>
        <p:txBody>
          <a:bodyPr wrap="square" rtlCol="0">
            <a:spAutoFit/>
          </a:bodyPr>
          <a:lstStyle/>
          <a:p>
            <a:pPr algn="ctr"/>
            <a:r>
              <a:rPr lang="en-US" sz="1800" b="1" dirty="0" smtClean="0">
                <a:solidFill>
                  <a:schemeClr val="bg1"/>
                </a:solidFill>
              </a:rPr>
              <a:t>0.87</a:t>
            </a:r>
            <a:endParaRPr lang="en-US" sz="1800" b="1" dirty="0">
              <a:solidFill>
                <a:schemeClr val="bg1"/>
              </a:solidFill>
            </a:endParaRPr>
          </a:p>
        </p:txBody>
      </p:sp>
      <p:cxnSp>
        <p:nvCxnSpPr>
          <p:cNvPr id="53" name="Straight Connector 52"/>
          <p:cNvCxnSpPr/>
          <p:nvPr/>
        </p:nvCxnSpPr>
        <p:spPr>
          <a:xfrm>
            <a:off x="14478000" y="5029200"/>
            <a:ext cx="0" cy="838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058400" y="5424714"/>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058400" y="5881914"/>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058400" y="502920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722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Hall</a:t>
            </a:r>
            <a:endParaRPr lang="en-US" sz="2800" b="1" dirty="0">
              <a:solidFill>
                <a:schemeClr val="bg1">
                  <a:lumMod val="7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29" name="Picture 28" descr="C:\Users\dyk5087\Desktop\3.tif"/>
          <p:cNvPicPr/>
          <p:nvPr/>
        </p:nvPicPr>
        <p:blipFill>
          <a:blip r:embed="rId3">
            <a:extLst>
              <a:ext uri="{28A0092B-C50C-407E-A947-70E740481C1C}">
                <a14:useLocalDpi xmlns:a14="http://schemas.microsoft.com/office/drawing/2010/main" val="0"/>
              </a:ext>
            </a:extLst>
          </a:blip>
          <a:srcRect/>
          <a:stretch>
            <a:fillRect/>
          </a:stretch>
        </p:blipFill>
        <p:spPr bwMode="auto">
          <a:xfrm>
            <a:off x="2400300" y="762000"/>
            <a:ext cx="4343400" cy="5608822"/>
          </a:xfrm>
          <a:prstGeom prst="rect">
            <a:avLst/>
          </a:prstGeom>
          <a:noFill/>
          <a:ln>
            <a:noFill/>
          </a:ln>
        </p:spPr>
      </p:pic>
      <p:pic>
        <p:nvPicPr>
          <p:cNvPr id="35" name="Picture 34"/>
          <p:cNvPicPr/>
          <p:nvPr/>
        </p:nvPicPr>
        <p:blipFill>
          <a:blip r:embed="rId4" cstate="print">
            <a:extLst>
              <a:ext uri="{28A0092B-C50C-407E-A947-70E740481C1C}">
                <a14:useLocalDpi xmlns:a14="http://schemas.microsoft.com/office/drawing/2010/main" val="0"/>
              </a:ext>
            </a:extLst>
          </a:blip>
          <a:stretch>
            <a:fillRect/>
          </a:stretch>
        </p:blipFill>
        <p:spPr>
          <a:xfrm>
            <a:off x="1880468" y="762000"/>
            <a:ext cx="519832" cy="754469"/>
          </a:xfrm>
          <a:prstGeom prst="rect">
            <a:avLst/>
          </a:prstGeom>
        </p:spPr>
      </p:pic>
      <p:sp>
        <p:nvSpPr>
          <p:cNvPr id="36" name="TextBox 35"/>
          <p:cNvSpPr txBox="1"/>
          <p:nvPr/>
        </p:nvSpPr>
        <p:spPr>
          <a:xfrm>
            <a:off x="18677020" y="1917100"/>
            <a:ext cx="9144000" cy="523220"/>
          </a:xfrm>
          <a:prstGeom prst="rect">
            <a:avLst/>
          </a:prstGeom>
          <a:noFill/>
        </p:spPr>
        <p:txBody>
          <a:bodyPr wrap="square" rtlCol="0">
            <a:spAutoFit/>
          </a:bodyPr>
          <a:lstStyle/>
          <a:p>
            <a:r>
              <a:rPr lang="en-US" sz="2800" b="1" i="1" u="sng" dirty="0" smtClean="0">
                <a:solidFill>
                  <a:schemeClr val="bg1">
                    <a:lumMod val="85000"/>
                  </a:schemeClr>
                </a:solidFill>
                <a:latin typeface="+mj-lt"/>
              </a:rPr>
              <a:t>Design Goal</a:t>
            </a:r>
            <a:endParaRPr lang="en-US" sz="2800" b="1" i="1" u="sng" dirty="0">
              <a:solidFill>
                <a:schemeClr val="bg1">
                  <a:lumMod val="85000"/>
                </a:schemeClr>
              </a:solidFill>
              <a:latin typeface="+mj-lt"/>
            </a:endParaRPr>
          </a:p>
        </p:txBody>
      </p:sp>
      <p:sp>
        <p:nvSpPr>
          <p:cNvPr id="37" name="TextBox 36"/>
          <p:cNvSpPr txBox="1"/>
          <p:nvPr/>
        </p:nvSpPr>
        <p:spPr>
          <a:xfrm>
            <a:off x="18677020" y="2733131"/>
            <a:ext cx="7726279" cy="3908762"/>
          </a:xfrm>
          <a:prstGeom prst="rect">
            <a:avLst/>
          </a:prstGeom>
          <a:noFill/>
        </p:spPr>
        <p:txBody>
          <a:bodyPr wrap="square" rtlCol="0">
            <a:spAutoFit/>
          </a:bodyPr>
          <a:lstStyle/>
          <a:p>
            <a:pPr marL="342900" indent="-342900">
              <a:lnSpc>
                <a:spcPct val="150000"/>
              </a:lnSpc>
              <a:buFontTx/>
              <a:buChar char="-"/>
            </a:pPr>
            <a:r>
              <a:rPr lang="en-US" sz="2400" b="1" dirty="0" smtClean="0">
                <a:solidFill>
                  <a:schemeClr val="bg1">
                    <a:lumMod val="85000"/>
                  </a:schemeClr>
                </a:solidFill>
                <a:latin typeface="+mn-lt"/>
              </a:rPr>
              <a:t>Uniform Light Distribution with Comfort</a:t>
            </a:r>
          </a:p>
          <a:p>
            <a:pPr marL="342900" indent="-342900">
              <a:lnSpc>
                <a:spcPct val="150000"/>
              </a:lnSpc>
              <a:buFontTx/>
              <a:buChar char="-"/>
            </a:pPr>
            <a:r>
              <a:rPr lang="en-US" sz="2400" b="1" dirty="0" smtClean="0">
                <a:solidFill>
                  <a:schemeClr val="bg1">
                    <a:lumMod val="85000"/>
                  </a:schemeClr>
                </a:solidFill>
                <a:latin typeface="+mn-lt"/>
              </a:rPr>
              <a:t>Pleasant Environment with Relax Atmosphere</a:t>
            </a:r>
          </a:p>
          <a:p>
            <a:pPr marL="342900" indent="-342900">
              <a:lnSpc>
                <a:spcPct val="150000"/>
              </a:lnSpc>
              <a:buFontTx/>
              <a:buChar char="-"/>
            </a:pPr>
            <a:r>
              <a:rPr lang="en-US" sz="2400" b="1" dirty="0" smtClean="0">
                <a:solidFill>
                  <a:schemeClr val="bg1">
                    <a:lumMod val="85000"/>
                  </a:schemeClr>
                </a:solidFill>
                <a:latin typeface="+mn-lt"/>
              </a:rPr>
              <a:t>Avoid Visual Distraction</a:t>
            </a:r>
          </a:p>
          <a:p>
            <a:pPr marL="342900" indent="-342900">
              <a:lnSpc>
                <a:spcPct val="150000"/>
              </a:lnSpc>
              <a:buFontTx/>
              <a:buChar char="-"/>
            </a:pPr>
            <a:r>
              <a:rPr lang="en-US" sz="2400" b="1" dirty="0" smtClean="0">
                <a:solidFill>
                  <a:schemeClr val="bg1">
                    <a:lumMod val="85000"/>
                  </a:schemeClr>
                </a:solidFill>
                <a:latin typeface="+mn-lt"/>
              </a:rPr>
              <a:t>Three Design Concepts</a:t>
            </a:r>
          </a:p>
          <a:p>
            <a:pPr marL="342900" indent="-342900">
              <a:lnSpc>
                <a:spcPct val="150000"/>
              </a:lnSpc>
              <a:buFontTx/>
              <a:buChar char="-"/>
            </a:pPr>
            <a:endParaRPr lang="en-US" sz="2000" dirty="0" smtClean="0">
              <a:solidFill>
                <a:schemeClr val="bg1"/>
              </a:solidFill>
            </a:endParaRPr>
          </a:p>
          <a:p>
            <a:pPr marL="342900" indent="-342900">
              <a:lnSpc>
                <a:spcPct val="150000"/>
              </a:lnSpc>
              <a:buFontTx/>
              <a:buChar char="-"/>
            </a:pPr>
            <a:endParaRPr lang="en-US" sz="2000" dirty="0" smtClean="0">
              <a:solidFill>
                <a:schemeClr val="bg1"/>
              </a:solidFill>
            </a:endParaRP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50" y="762000"/>
            <a:ext cx="8442264" cy="560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1353801" y="6474768"/>
            <a:ext cx="4190999" cy="230832"/>
          </a:xfrm>
          <a:prstGeom prst="rect">
            <a:avLst/>
          </a:prstGeom>
          <a:noFill/>
        </p:spPr>
        <p:txBody>
          <a:bodyPr wrap="square" rtlCol="0">
            <a:spAutoFit/>
          </a:bodyPr>
          <a:lstStyle/>
          <a:p>
            <a:pPr algn="ctr"/>
            <a:r>
              <a:rPr lang="en-US" sz="900" dirty="0" smtClean="0">
                <a:solidFill>
                  <a:schemeClr val="bg1"/>
                </a:solidFill>
              </a:rPr>
              <a:t>[From: </a:t>
            </a:r>
            <a:r>
              <a:rPr lang="en-US" sz="900" dirty="0">
                <a:solidFill>
                  <a:schemeClr val="bg1"/>
                </a:solidFill>
              </a:rPr>
              <a:t>http://facilities.uchicago.edu/construction/performing-arts/</a:t>
            </a:r>
            <a:r>
              <a:rPr lang="en-US" sz="900" dirty="0" smtClean="0">
                <a:solidFill>
                  <a:schemeClr val="bg1"/>
                </a:solidFill>
              </a:rPr>
              <a:t>]</a:t>
            </a:r>
            <a:endParaRPr lang="en-US" sz="900" dirty="0">
              <a:solidFill>
                <a:schemeClr val="bg1"/>
              </a:solidFill>
            </a:endParaRPr>
          </a:p>
        </p:txBody>
      </p:sp>
    </p:spTree>
    <p:extLst>
      <p:ext uri="{BB962C8B-B14F-4D97-AF65-F5344CB8AC3E}">
        <p14:creationId xmlns:p14="http://schemas.microsoft.com/office/powerpoint/2010/main" val="27777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Hall</a:t>
            </a:r>
            <a:endParaRPr lang="en-US" sz="2800" b="1" dirty="0">
              <a:solidFill>
                <a:schemeClr val="bg1">
                  <a:lumMod val="7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3700"/>
          <a:stretch/>
        </p:blipFill>
        <p:spPr bwMode="auto">
          <a:xfrm>
            <a:off x="2157438" y="3760511"/>
            <a:ext cx="3214661" cy="207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89" y="1219200"/>
            <a:ext cx="3789631" cy="252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208"/>
          <a:stretch/>
        </p:blipFill>
        <p:spPr bwMode="auto">
          <a:xfrm>
            <a:off x="4343400" y="1406070"/>
            <a:ext cx="3352800" cy="234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b="5621"/>
          <a:stretch/>
        </p:blipFill>
        <p:spPr bwMode="auto">
          <a:xfrm>
            <a:off x="5372101" y="3760511"/>
            <a:ext cx="2552700" cy="176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0215" y="1219200"/>
            <a:ext cx="3253520" cy="2309813"/>
          </a:xfrm>
          <a:prstGeom prst="rect">
            <a:avLst/>
          </a:prstGeom>
          <a:noFill/>
          <a:ln>
            <a:noFill/>
          </a:ln>
          <a:extLst/>
        </p:spPr>
      </p:pic>
      <p:pic>
        <p:nvPicPr>
          <p:cNvPr id="22" name="Picture 21"/>
          <p:cNvPicPr/>
          <p:nvPr/>
        </p:nvPicPr>
        <p:blipFill rotWithShape="1">
          <a:blip r:embed="rId8" cstate="print">
            <a:extLst>
              <a:ext uri="{28A0092B-C50C-407E-A947-70E740481C1C}">
                <a14:useLocalDpi xmlns:a14="http://schemas.microsoft.com/office/drawing/2010/main" val="0"/>
              </a:ext>
            </a:extLst>
          </a:blip>
          <a:srcRect r="2070" b="14376"/>
          <a:stretch/>
        </p:blipFill>
        <p:spPr bwMode="auto">
          <a:xfrm>
            <a:off x="13373735" y="1555086"/>
            <a:ext cx="3276600" cy="1976307"/>
          </a:xfrm>
          <a:prstGeom prst="rect">
            <a:avLst/>
          </a:prstGeom>
          <a:noFill/>
          <a:ln>
            <a:noFill/>
          </a:ln>
          <a:extLst/>
        </p:spPr>
      </p:pic>
      <p:pic>
        <p:nvPicPr>
          <p:cNvPr id="23" name="Picture 22"/>
          <p:cNvPicPr/>
          <p:nvPr/>
        </p:nvPicPr>
        <p:blipFill rotWithShape="1">
          <a:blip r:embed="rId9">
            <a:extLst>
              <a:ext uri="{28A0092B-C50C-407E-A947-70E740481C1C}">
                <a14:useLocalDpi xmlns:a14="http://schemas.microsoft.com/office/drawing/2010/main" val="0"/>
              </a:ext>
            </a:extLst>
          </a:blip>
          <a:srcRect r="26382" b="19491"/>
          <a:stretch/>
        </p:blipFill>
        <p:spPr bwMode="auto">
          <a:xfrm>
            <a:off x="13836605" y="3507263"/>
            <a:ext cx="3308395" cy="2300001"/>
          </a:xfrm>
          <a:prstGeom prst="rect">
            <a:avLst/>
          </a:prstGeom>
          <a:noFill/>
          <a:ln>
            <a:noFill/>
          </a:ln>
          <a:extLst/>
        </p:spPr>
      </p:pic>
      <p:pic>
        <p:nvPicPr>
          <p:cNvPr id="24" name="Picture 23"/>
          <p:cNvPicPr/>
          <p:nvPr/>
        </p:nvPicPr>
        <p:blipFill rotWithShape="1">
          <a:blip r:embed="rId10" cstate="print">
            <a:extLst>
              <a:ext uri="{28A0092B-C50C-407E-A947-70E740481C1C}">
                <a14:useLocalDpi xmlns:a14="http://schemas.microsoft.com/office/drawing/2010/main" val="0"/>
              </a:ext>
            </a:extLst>
          </a:blip>
          <a:srcRect b="24537"/>
          <a:stretch/>
        </p:blipFill>
        <p:spPr bwMode="auto">
          <a:xfrm>
            <a:off x="11429999" y="3512598"/>
            <a:ext cx="2406606" cy="1662180"/>
          </a:xfrm>
          <a:prstGeom prst="rect">
            <a:avLst/>
          </a:prstGeom>
          <a:noFill/>
          <a:ln>
            <a:noFill/>
          </a:ln>
          <a:extLst/>
        </p:spPr>
      </p:pic>
      <p:pic>
        <p:nvPicPr>
          <p:cNvPr id="25" name="Picture 24"/>
          <p:cNvPicPr/>
          <p:nvPr/>
        </p:nvPicPr>
        <p:blipFill rotWithShape="1">
          <a:blip r:embed="rId11" cstate="print">
            <a:extLst>
              <a:ext uri="{28A0092B-C50C-407E-A947-70E740481C1C}">
                <a14:useLocalDpi xmlns:a14="http://schemas.microsoft.com/office/drawing/2010/main" val="0"/>
              </a:ext>
            </a:extLst>
          </a:blip>
          <a:srcRect t="2800" r="15688" b="9066"/>
          <a:stretch/>
        </p:blipFill>
        <p:spPr bwMode="auto">
          <a:xfrm>
            <a:off x="22359005" y="3748478"/>
            <a:ext cx="3472795" cy="2423721"/>
          </a:xfrm>
          <a:prstGeom prst="rect">
            <a:avLst/>
          </a:prstGeom>
          <a:noFill/>
          <a:ln>
            <a:noFill/>
          </a:ln>
          <a:extLst/>
        </p:spPr>
      </p:pic>
      <p:pic>
        <p:nvPicPr>
          <p:cNvPr id="26" name="Picture 25"/>
          <p:cNvPicPr/>
          <p:nvPr/>
        </p:nvPicPr>
        <p:blipFill rotWithShape="1">
          <a:blip r:embed="rId12" cstate="print">
            <a:extLst>
              <a:ext uri="{28A0092B-C50C-407E-A947-70E740481C1C}">
                <a14:useLocalDpi xmlns:a14="http://schemas.microsoft.com/office/drawing/2010/main" val="0"/>
              </a:ext>
            </a:extLst>
          </a:blip>
          <a:srcRect r="19592" b="7523"/>
          <a:stretch/>
        </p:blipFill>
        <p:spPr bwMode="auto">
          <a:xfrm>
            <a:off x="19964400" y="3193577"/>
            <a:ext cx="2339340" cy="1981200"/>
          </a:xfrm>
          <a:prstGeom prst="rect">
            <a:avLst/>
          </a:prstGeom>
          <a:noFill/>
          <a:ln>
            <a:noFill/>
          </a:ln>
          <a:extLst/>
        </p:spPr>
      </p:pic>
      <p:pic>
        <p:nvPicPr>
          <p:cNvPr id="27" name="Picture 26"/>
          <p:cNvPicPr/>
          <p:nvPr/>
        </p:nvPicPr>
        <p:blipFill rotWithShape="1">
          <a:blip r:embed="rId13" cstate="print">
            <a:extLst>
              <a:ext uri="{28A0092B-C50C-407E-A947-70E740481C1C}">
                <a14:useLocalDpi xmlns:a14="http://schemas.microsoft.com/office/drawing/2010/main" val="0"/>
              </a:ext>
            </a:extLst>
          </a:blip>
          <a:srcRect t="7550" b="8623"/>
          <a:stretch/>
        </p:blipFill>
        <p:spPr bwMode="auto">
          <a:xfrm>
            <a:off x="22303740" y="1406070"/>
            <a:ext cx="3282295" cy="2478108"/>
          </a:xfrm>
          <a:prstGeom prst="rect">
            <a:avLst/>
          </a:prstGeom>
          <a:noFill/>
          <a:ln>
            <a:noFill/>
          </a:ln>
          <a:extLst/>
        </p:spPr>
      </p:pic>
      <p:pic>
        <p:nvPicPr>
          <p:cNvPr id="28" name="Picture 27"/>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634366" y="1218564"/>
            <a:ext cx="2669374" cy="1975013"/>
          </a:xfrm>
          <a:prstGeom prst="rect">
            <a:avLst/>
          </a:prstGeom>
          <a:noFill/>
          <a:ln>
            <a:noFill/>
          </a:ln>
          <a:extLst/>
        </p:spPr>
      </p:pic>
      <p:sp>
        <p:nvSpPr>
          <p:cNvPr id="2" name="Rectangle 1"/>
          <p:cNvSpPr/>
          <p:nvPr/>
        </p:nvSpPr>
        <p:spPr>
          <a:xfrm>
            <a:off x="381000" y="990600"/>
            <a:ext cx="8229600" cy="5181599"/>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58935" y="910035"/>
            <a:ext cx="8229600" cy="5181599"/>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8317497" y="910034"/>
            <a:ext cx="8229600" cy="5490766"/>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867652"/>
            <a:ext cx="9144000" cy="523220"/>
          </a:xfrm>
          <a:prstGeom prst="rect">
            <a:avLst/>
          </a:prstGeom>
          <a:noFill/>
        </p:spPr>
        <p:txBody>
          <a:bodyPr wrap="square" rtlCol="0">
            <a:spAutoFit/>
          </a:bodyPr>
          <a:lstStyle/>
          <a:p>
            <a:pPr algn="ctr"/>
            <a:r>
              <a:rPr lang="en-US" sz="2800" b="1" dirty="0" smtClean="0">
                <a:solidFill>
                  <a:srgbClr val="7598E5"/>
                </a:solidFill>
              </a:rPr>
              <a:t>Modernism</a:t>
            </a:r>
            <a:endParaRPr lang="en-US" sz="2800" b="1" dirty="0">
              <a:solidFill>
                <a:srgbClr val="7598E5"/>
              </a:solidFill>
            </a:endParaRPr>
          </a:p>
        </p:txBody>
      </p:sp>
      <p:sp>
        <p:nvSpPr>
          <p:cNvPr id="41" name="TextBox 40"/>
          <p:cNvSpPr txBox="1"/>
          <p:nvPr/>
        </p:nvSpPr>
        <p:spPr>
          <a:xfrm>
            <a:off x="9067800" y="2878394"/>
            <a:ext cx="9144000" cy="523220"/>
          </a:xfrm>
          <a:prstGeom prst="rect">
            <a:avLst/>
          </a:prstGeom>
          <a:noFill/>
        </p:spPr>
        <p:txBody>
          <a:bodyPr wrap="square" rtlCol="0">
            <a:spAutoFit/>
          </a:bodyPr>
          <a:lstStyle/>
          <a:p>
            <a:pPr algn="ctr"/>
            <a:r>
              <a:rPr lang="en-US" sz="2800" b="1" dirty="0" smtClean="0">
                <a:solidFill>
                  <a:schemeClr val="accent4">
                    <a:lumMod val="60000"/>
                    <a:lumOff val="40000"/>
                  </a:schemeClr>
                </a:solidFill>
              </a:rPr>
              <a:t>Sophisticated</a:t>
            </a:r>
            <a:endParaRPr lang="en-US" sz="2800" b="1" dirty="0">
              <a:solidFill>
                <a:schemeClr val="accent4">
                  <a:lumMod val="60000"/>
                  <a:lumOff val="40000"/>
                </a:schemeClr>
              </a:solidFill>
            </a:endParaRPr>
          </a:p>
        </p:txBody>
      </p:sp>
      <p:sp>
        <p:nvSpPr>
          <p:cNvPr id="42" name="TextBox 41"/>
          <p:cNvSpPr txBox="1"/>
          <p:nvPr/>
        </p:nvSpPr>
        <p:spPr>
          <a:xfrm>
            <a:off x="18288000" y="2878394"/>
            <a:ext cx="9144000" cy="523220"/>
          </a:xfrm>
          <a:prstGeom prst="rect">
            <a:avLst/>
          </a:prstGeom>
          <a:noFill/>
        </p:spPr>
        <p:txBody>
          <a:bodyPr wrap="square" rtlCol="0">
            <a:spAutoFit/>
          </a:bodyPr>
          <a:lstStyle/>
          <a:p>
            <a:pPr algn="ctr"/>
            <a:r>
              <a:rPr lang="en-US" sz="2800" b="1" dirty="0" smtClean="0">
                <a:solidFill>
                  <a:schemeClr val="accent6">
                    <a:lumMod val="60000"/>
                    <a:lumOff val="40000"/>
                  </a:schemeClr>
                </a:solidFill>
              </a:rPr>
              <a:t>Classical</a:t>
            </a:r>
            <a:endParaRPr lang="en-US" sz="2800" b="1" dirty="0">
              <a:solidFill>
                <a:schemeClr val="accent6">
                  <a:lumMod val="60000"/>
                  <a:lumOff val="40000"/>
                </a:schemeClr>
              </a:solidFill>
            </a:endParaRPr>
          </a:p>
        </p:txBody>
      </p:sp>
      <p:sp>
        <p:nvSpPr>
          <p:cNvPr id="5" name="TextBox 4"/>
          <p:cNvSpPr txBox="1"/>
          <p:nvPr/>
        </p:nvSpPr>
        <p:spPr>
          <a:xfrm>
            <a:off x="0" y="3779560"/>
            <a:ext cx="9067800" cy="430887"/>
          </a:xfrm>
          <a:prstGeom prst="rect">
            <a:avLst/>
          </a:prstGeom>
          <a:noFill/>
        </p:spPr>
        <p:txBody>
          <a:bodyPr wrap="square" rtlCol="0">
            <a:spAutoFit/>
          </a:bodyPr>
          <a:lstStyle/>
          <a:p>
            <a:pPr algn="ctr"/>
            <a:r>
              <a:rPr lang="en-US" dirty="0" smtClean="0">
                <a:solidFill>
                  <a:schemeClr val="bg1"/>
                </a:solidFill>
              </a:rPr>
              <a:t>Dynamic with Linear</a:t>
            </a:r>
            <a:endParaRPr lang="en-US" dirty="0">
              <a:solidFill>
                <a:schemeClr val="bg1"/>
              </a:solidFill>
            </a:endParaRPr>
          </a:p>
        </p:txBody>
      </p:sp>
      <p:sp>
        <p:nvSpPr>
          <p:cNvPr id="30" name="Rectangle 29"/>
          <p:cNvSpPr/>
          <p:nvPr/>
        </p:nvSpPr>
        <p:spPr>
          <a:xfrm>
            <a:off x="9144000" y="-71628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5" name="Rectangle 34"/>
          <p:cNvSpPr/>
          <p:nvPr/>
        </p:nvSpPr>
        <p:spPr>
          <a:xfrm>
            <a:off x="0" y="-71628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6" name="Rectangle 35"/>
          <p:cNvSpPr/>
          <p:nvPr/>
        </p:nvSpPr>
        <p:spPr>
          <a:xfrm>
            <a:off x="18288000" y="-71628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7" name="TextBox 36"/>
          <p:cNvSpPr txBox="1"/>
          <p:nvPr/>
        </p:nvSpPr>
        <p:spPr>
          <a:xfrm>
            <a:off x="9144000" y="3787220"/>
            <a:ext cx="9067800" cy="430887"/>
          </a:xfrm>
          <a:prstGeom prst="rect">
            <a:avLst/>
          </a:prstGeom>
          <a:noFill/>
        </p:spPr>
        <p:txBody>
          <a:bodyPr wrap="square" rtlCol="0">
            <a:spAutoFit/>
          </a:bodyPr>
          <a:lstStyle/>
          <a:p>
            <a:pPr algn="ctr"/>
            <a:r>
              <a:rPr lang="en-US" dirty="0" smtClean="0">
                <a:solidFill>
                  <a:schemeClr val="bg1"/>
                </a:solidFill>
              </a:rPr>
              <a:t>Intense glare but simple</a:t>
            </a:r>
            <a:endParaRPr lang="en-US" dirty="0">
              <a:solidFill>
                <a:schemeClr val="bg1"/>
              </a:solidFill>
            </a:endParaRPr>
          </a:p>
        </p:txBody>
      </p:sp>
      <p:sp>
        <p:nvSpPr>
          <p:cNvPr id="40" name="TextBox 39"/>
          <p:cNvSpPr txBox="1"/>
          <p:nvPr/>
        </p:nvSpPr>
        <p:spPr>
          <a:xfrm>
            <a:off x="18364200" y="3779163"/>
            <a:ext cx="9067800" cy="430887"/>
          </a:xfrm>
          <a:prstGeom prst="rect">
            <a:avLst/>
          </a:prstGeom>
          <a:noFill/>
        </p:spPr>
        <p:txBody>
          <a:bodyPr wrap="square" rtlCol="0">
            <a:spAutoFit/>
          </a:bodyPr>
          <a:lstStyle/>
          <a:p>
            <a:pPr algn="ctr"/>
            <a:r>
              <a:rPr lang="en-US" dirty="0" smtClean="0">
                <a:solidFill>
                  <a:schemeClr val="bg1"/>
                </a:solidFill>
              </a:rPr>
              <a:t>Greek Doric Columns</a:t>
            </a:r>
            <a:endParaRPr lang="en-US" dirty="0">
              <a:solidFill>
                <a:schemeClr val="bg1"/>
              </a:solidFill>
            </a:endParaRPr>
          </a:p>
        </p:txBody>
      </p:sp>
    </p:spTree>
    <p:extLst>
      <p:ext uri="{BB962C8B-B14F-4D97-AF65-F5344CB8AC3E}">
        <p14:creationId xmlns:p14="http://schemas.microsoft.com/office/powerpoint/2010/main" val="171073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5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75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7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75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75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75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75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75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75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par>
                          <p:cTn id="54" fill="hold">
                            <p:stCondLst>
                              <p:cond delay="500"/>
                            </p:stCondLst>
                            <p:childTnLst>
                              <p:par>
                                <p:cTn id="55" presetID="42"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1000" fill="hold"/>
                                        <p:tgtEl>
                                          <p:spTgt spid="42"/>
                                        </p:tgtEl>
                                        <p:attrNameLst>
                                          <p:attrName>ppt_y</p:attrName>
                                        </p:attrNameLst>
                                      </p:cBhvr>
                                      <p:tavLst>
                                        <p:tav tm="0">
                                          <p:val>
                                            <p:strVal val="#ppt_y+.1"/>
                                          </p:val>
                                        </p:tav>
                                        <p:tav tm="100000">
                                          <p:val>
                                            <p:strVal val="#ppt_y"/>
                                          </p:val>
                                        </p:tav>
                                      </p:tavLst>
                                    </p:anim>
                                  </p:childTnLst>
                                </p:cTn>
                              </p:par>
                            </p:childTnLst>
                          </p:cTn>
                        </p:par>
                        <p:par>
                          <p:cTn id="70" fill="hold">
                            <p:stCondLst>
                              <p:cond delay="1500"/>
                            </p:stCondLst>
                            <p:childTnLst>
                              <p:par>
                                <p:cTn id="71" presetID="10" presetClass="entr" presetSubtype="0" fill="hold" grpId="0" nodeType="afterEffect">
                                  <p:stCondLst>
                                    <p:cond delay="25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39" grpId="0" animBg="1"/>
      <p:bldP spid="4" grpId="0"/>
      <p:bldP spid="41" grpId="0"/>
      <p:bldP spid="42" grpId="0"/>
      <p:bldP spid="5" grpId="0"/>
      <p:bldP spid="37"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Hall</a:t>
            </a:r>
            <a:endParaRPr lang="en-US" sz="2800" b="1" dirty="0">
              <a:solidFill>
                <a:schemeClr val="bg1">
                  <a:lumMod val="7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4" name="TextBox 3"/>
          <p:cNvSpPr txBox="1"/>
          <p:nvPr/>
        </p:nvSpPr>
        <p:spPr>
          <a:xfrm>
            <a:off x="0" y="2867652"/>
            <a:ext cx="9144000" cy="523220"/>
          </a:xfrm>
          <a:prstGeom prst="rect">
            <a:avLst/>
          </a:prstGeom>
          <a:noFill/>
        </p:spPr>
        <p:txBody>
          <a:bodyPr wrap="square" rtlCol="0">
            <a:spAutoFit/>
          </a:bodyPr>
          <a:lstStyle/>
          <a:p>
            <a:pPr algn="ctr"/>
            <a:r>
              <a:rPr lang="en-US" sz="2800" b="1" dirty="0" smtClean="0">
                <a:solidFill>
                  <a:srgbClr val="7598E5"/>
                </a:solidFill>
              </a:rPr>
              <a:t>Modernism</a:t>
            </a:r>
            <a:endParaRPr lang="en-US" sz="2800" b="1" dirty="0">
              <a:solidFill>
                <a:srgbClr val="7598E5"/>
              </a:solidFill>
            </a:endParaRPr>
          </a:p>
        </p:txBody>
      </p:sp>
      <p:sp>
        <p:nvSpPr>
          <p:cNvPr id="41" name="TextBox 40"/>
          <p:cNvSpPr txBox="1"/>
          <p:nvPr/>
        </p:nvSpPr>
        <p:spPr>
          <a:xfrm>
            <a:off x="9067800" y="2878394"/>
            <a:ext cx="9144000" cy="523220"/>
          </a:xfrm>
          <a:prstGeom prst="rect">
            <a:avLst/>
          </a:prstGeom>
          <a:noFill/>
        </p:spPr>
        <p:txBody>
          <a:bodyPr wrap="square" rtlCol="0">
            <a:spAutoFit/>
          </a:bodyPr>
          <a:lstStyle/>
          <a:p>
            <a:pPr algn="ctr"/>
            <a:r>
              <a:rPr lang="en-US" sz="2800" b="1" dirty="0" smtClean="0">
                <a:solidFill>
                  <a:schemeClr val="accent4">
                    <a:lumMod val="60000"/>
                    <a:lumOff val="40000"/>
                  </a:schemeClr>
                </a:solidFill>
              </a:rPr>
              <a:t>Sophisticated</a:t>
            </a:r>
            <a:endParaRPr lang="en-US" sz="2800" b="1" dirty="0">
              <a:solidFill>
                <a:schemeClr val="accent4">
                  <a:lumMod val="60000"/>
                  <a:lumOff val="40000"/>
                </a:schemeClr>
              </a:solidFill>
            </a:endParaRPr>
          </a:p>
        </p:txBody>
      </p:sp>
      <p:sp>
        <p:nvSpPr>
          <p:cNvPr id="42" name="TextBox 41"/>
          <p:cNvSpPr txBox="1"/>
          <p:nvPr/>
        </p:nvSpPr>
        <p:spPr>
          <a:xfrm>
            <a:off x="18288000" y="2878394"/>
            <a:ext cx="9144000" cy="523220"/>
          </a:xfrm>
          <a:prstGeom prst="rect">
            <a:avLst/>
          </a:prstGeom>
          <a:noFill/>
        </p:spPr>
        <p:txBody>
          <a:bodyPr wrap="square" rtlCol="0">
            <a:spAutoFit/>
          </a:bodyPr>
          <a:lstStyle/>
          <a:p>
            <a:pPr algn="ctr"/>
            <a:r>
              <a:rPr lang="en-US" sz="2800" b="1" dirty="0" smtClean="0">
                <a:solidFill>
                  <a:schemeClr val="accent6">
                    <a:lumMod val="60000"/>
                    <a:lumOff val="40000"/>
                  </a:schemeClr>
                </a:solidFill>
              </a:rPr>
              <a:t>Classical</a:t>
            </a:r>
            <a:endParaRPr lang="en-US" sz="2800" b="1" dirty="0">
              <a:solidFill>
                <a:schemeClr val="accent6">
                  <a:lumMod val="60000"/>
                  <a:lumOff val="40000"/>
                </a:schemeClr>
              </a:solidFill>
            </a:endParaRPr>
          </a:p>
        </p:txBody>
      </p:sp>
      <p:pic>
        <p:nvPicPr>
          <p:cNvPr id="37" name="Picture 36" descr="E:\AE Thesis\AutoCAD model\performance hall-Modernism_RayTraceImages\Rend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37" y="1531374"/>
            <a:ext cx="5900487" cy="4734112"/>
          </a:xfrm>
          <a:prstGeom prst="rect">
            <a:avLst/>
          </a:prstGeom>
          <a:noFill/>
          <a:ln>
            <a:noFill/>
          </a:ln>
        </p:spPr>
      </p:pic>
      <p:pic>
        <p:nvPicPr>
          <p:cNvPr id="40" name="Picture 39" descr="E:\AE Thesis\AutoCAD model\performance hall -Sophisticated_RayTraceImages\Rend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9800" y="1533832"/>
            <a:ext cx="5900487" cy="4734112"/>
          </a:xfrm>
          <a:prstGeom prst="rect">
            <a:avLst/>
          </a:prstGeom>
          <a:noFill/>
          <a:ln>
            <a:noFill/>
          </a:ln>
        </p:spPr>
      </p:pic>
      <p:pic>
        <p:nvPicPr>
          <p:cNvPr id="43" name="Picture 42" descr="E:\AE Thesis\AutoCAD model\performance hall -Classic_RayTraceImages\Render.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3800" y="1531374"/>
            <a:ext cx="5900487" cy="4734112"/>
          </a:xfrm>
          <a:prstGeom prst="rect">
            <a:avLst/>
          </a:prstGeom>
          <a:noFill/>
          <a:ln>
            <a:noFill/>
          </a:ln>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62" y="1531374"/>
            <a:ext cx="1714678" cy="105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8201" y="1540123"/>
            <a:ext cx="1679804" cy="105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78201" y="2906555"/>
            <a:ext cx="1239607" cy="106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69825" y="1530905"/>
            <a:ext cx="1323975" cy="105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7763" y="2906555"/>
            <a:ext cx="1348038" cy="106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9825" y="2906554"/>
            <a:ext cx="1104900" cy="106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p:cNvPicPr/>
          <p:nvPr/>
        </p:nvPicPr>
        <p:blipFill>
          <a:blip r:embed="rId12" cstate="print">
            <a:extLst>
              <a:ext uri="{28A0092B-C50C-407E-A947-70E740481C1C}">
                <a14:useLocalDpi xmlns:a14="http://schemas.microsoft.com/office/drawing/2010/main" val="0"/>
              </a:ext>
            </a:extLst>
          </a:blip>
          <a:stretch>
            <a:fillRect/>
          </a:stretch>
        </p:blipFill>
        <p:spPr>
          <a:xfrm>
            <a:off x="6866415" y="4499669"/>
            <a:ext cx="1134585" cy="1767677"/>
          </a:xfrm>
          <a:prstGeom prst="rect">
            <a:avLst/>
          </a:prstGeom>
        </p:spPr>
      </p:pic>
      <p:pic>
        <p:nvPicPr>
          <p:cNvPr id="48" name="Picture 47"/>
          <p:cNvPicPr/>
          <p:nvPr/>
        </p:nvPicPr>
        <p:blipFill>
          <a:blip r:embed="rId13" cstate="print">
            <a:extLst>
              <a:ext uri="{28A0092B-C50C-407E-A947-70E740481C1C}">
                <a14:useLocalDpi xmlns:a14="http://schemas.microsoft.com/office/drawing/2010/main" val="0"/>
              </a:ext>
            </a:extLst>
          </a:blip>
          <a:stretch>
            <a:fillRect/>
          </a:stretch>
        </p:blipFill>
        <p:spPr>
          <a:xfrm>
            <a:off x="17242612" y="4520346"/>
            <a:ext cx="549943" cy="1745140"/>
          </a:xfrm>
          <a:prstGeom prst="rect">
            <a:avLst/>
          </a:prstGeom>
        </p:spPr>
      </p:pic>
      <p:pic>
        <p:nvPicPr>
          <p:cNvPr id="49" name="Picture 48"/>
          <p:cNvPicPr/>
          <p:nvPr/>
        </p:nvPicPr>
        <p:blipFill>
          <a:blip r:embed="rId14" cstate="print">
            <a:extLst>
              <a:ext uri="{28A0092B-C50C-407E-A947-70E740481C1C}">
                <a14:useLocalDpi xmlns:a14="http://schemas.microsoft.com/office/drawing/2010/main" val="0"/>
              </a:ext>
            </a:extLst>
          </a:blip>
          <a:stretch>
            <a:fillRect/>
          </a:stretch>
        </p:blipFill>
        <p:spPr>
          <a:xfrm>
            <a:off x="16078200" y="4520346"/>
            <a:ext cx="1134584" cy="1745140"/>
          </a:xfrm>
          <a:prstGeom prst="rect">
            <a:avLst/>
          </a:prstGeom>
        </p:spPr>
      </p:pic>
      <p:pic>
        <p:nvPicPr>
          <p:cNvPr id="50" name="Picture 49"/>
          <p:cNvPicPr/>
          <p:nvPr/>
        </p:nvPicPr>
        <p:blipFill>
          <a:blip r:embed="rId13" cstate="print">
            <a:extLst>
              <a:ext uri="{28A0092B-C50C-407E-A947-70E740481C1C}">
                <a14:useLocalDpi xmlns:a14="http://schemas.microsoft.com/office/drawing/2010/main" val="0"/>
              </a:ext>
            </a:extLst>
          </a:blip>
          <a:stretch>
            <a:fillRect/>
          </a:stretch>
        </p:blipFill>
        <p:spPr>
          <a:xfrm>
            <a:off x="8040208" y="4520346"/>
            <a:ext cx="549943" cy="1768275"/>
          </a:xfrm>
          <a:prstGeom prst="rect">
            <a:avLst/>
          </a:prstGeom>
        </p:spPr>
      </p:pic>
      <p:pic>
        <p:nvPicPr>
          <p:cNvPr id="53" name="Picture 52"/>
          <p:cNvPicPr/>
          <p:nvPr/>
        </p:nvPicPr>
        <p:blipFill>
          <a:blip r:embed="rId15" cstate="print">
            <a:extLst>
              <a:ext uri="{28A0092B-C50C-407E-A947-70E740481C1C}">
                <a14:useLocalDpi xmlns:a14="http://schemas.microsoft.com/office/drawing/2010/main" val="0"/>
              </a:ext>
            </a:extLst>
          </a:blip>
          <a:stretch>
            <a:fillRect/>
          </a:stretch>
        </p:blipFill>
        <p:spPr>
          <a:xfrm>
            <a:off x="25240143" y="4520345"/>
            <a:ext cx="1134582" cy="1768275"/>
          </a:xfrm>
          <a:prstGeom prst="rect">
            <a:avLst/>
          </a:prstGeom>
        </p:spPr>
      </p:pic>
      <p:pic>
        <p:nvPicPr>
          <p:cNvPr id="54" name="Picture 53"/>
          <p:cNvPicPr/>
          <p:nvPr/>
        </p:nvPicPr>
        <p:blipFill>
          <a:blip r:embed="rId13" cstate="print">
            <a:extLst>
              <a:ext uri="{28A0092B-C50C-407E-A947-70E740481C1C}">
                <a14:useLocalDpi xmlns:a14="http://schemas.microsoft.com/office/drawing/2010/main" val="0"/>
              </a:ext>
            </a:extLst>
          </a:blip>
          <a:stretch>
            <a:fillRect/>
          </a:stretch>
        </p:blipFill>
        <p:spPr>
          <a:xfrm>
            <a:off x="26403300" y="4520345"/>
            <a:ext cx="521368" cy="1768275"/>
          </a:xfrm>
          <a:prstGeom prst="rect">
            <a:avLst/>
          </a:prstGeom>
        </p:spPr>
      </p:pic>
    </p:spTree>
    <p:extLst>
      <p:ext uri="{BB962C8B-B14F-4D97-AF65-F5344CB8AC3E}">
        <p14:creationId xmlns:p14="http://schemas.microsoft.com/office/powerpoint/2010/main" val="5028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3.33333E-6 -1.4553E-6 L 3.33333E-6 -0.32224 " pathEditMode="relative" rAng="0" ptsTypes="AA">
                                      <p:cBhvr>
                                        <p:cTn id="6" dur="2000" fill="hold"/>
                                        <p:tgtEl>
                                          <p:spTgt spid="4"/>
                                        </p:tgtEl>
                                        <p:attrNameLst>
                                          <p:attrName>ppt_x</p:attrName>
                                          <p:attrName>ppt_y</p:attrName>
                                        </p:attrNameLst>
                                      </p:cBhvr>
                                      <p:rCtr x="0" y="-16124"/>
                                    </p:animMotion>
                                  </p:childTnLst>
                                </p:cTn>
                              </p:par>
                              <p:par>
                                <p:cTn id="7" presetID="64" presetClass="path" presetSubtype="0" accel="50000" decel="50000" fill="hold" grpId="0" nodeType="withEffect">
                                  <p:stCondLst>
                                    <p:cond delay="0"/>
                                  </p:stCondLst>
                                  <p:childTnLst>
                                    <p:animMotion origin="layout" path="M -2.22222E-6 1.54308E-6 L -2.22222E-6 -0.31278 " pathEditMode="relative" rAng="0" ptsTypes="AA">
                                      <p:cBhvr>
                                        <p:cTn id="8" dur="2000" fill="hold"/>
                                        <p:tgtEl>
                                          <p:spTgt spid="41"/>
                                        </p:tgtEl>
                                        <p:attrNameLst>
                                          <p:attrName>ppt_x</p:attrName>
                                          <p:attrName>ppt_y</p:attrName>
                                        </p:attrNameLst>
                                      </p:cBhvr>
                                      <p:rCtr x="0" y="-15639"/>
                                    </p:animMotion>
                                  </p:childTnLst>
                                </p:cTn>
                              </p:par>
                              <p:par>
                                <p:cTn id="9" presetID="64" presetClass="path" presetSubtype="0" accel="50000" decel="50000" fill="hold" grpId="0" nodeType="withEffect">
                                  <p:stCondLst>
                                    <p:cond delay="0"/>
                                  </p:stCondLst>
                                  <p:childTnLst>
                                    <p:animMotion origin="layout" path="M -3.33333E-6 1.54308E-6 L -3.33333E-6 -0.32386 " pathEditMode="relative" rAng="0" ptsTypes="AA">
                                      <p:cBhvr>
                                        <p:cTn id="10" dur="2000" fill="hold"/>
                                        <p:tgtEl>
                                          <p:spTgt spid="42"/>
                                        </p:tgtEl>
                                        <p:attrNameLst>
                                          <p:attrName>ppt_x</p:attrName>
                                          <p:attrName>ppt_y</p:attrName>
                                        </p:attrNameLst>
                                      </p:cBhvr>
                                      <p:rCtr x="0" y="-16193"/>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500"/>
                                        <p:tgtEl>
                                          <p:spTgt spid="20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fade">
                                      <p:cBhvr>
                                        <p:cTn id="39" dur="500"/>
                                        <p:tgtEl>
                                          <p:spTgt spid="2053"/>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fade">
                                      <p:cBhvr>
                                        <p:cTn id="43" dur="500"/>
                                        <p:tgtEl>
                                          <p:spTgt spid="2054"/>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055"/>
                                        </p:tgtEl>
                                        <p:attrNameLst>
                                          <p:attrName>style.visibility</p:attrName>
                                        </p:attrNameLst>
                                      </p:cBhvr>
                                      <p:to>
                                        <p:strVal val="visible"/>
                                      </p:to>
                                    </p:set>
                                    <p:animEffect transition="in" filter="fade">
                                      <p:cBhvr>
                                        <p:cTn id="59" dur="500"/>
                                        <p:tgtEl>
                                          <p:spTgt spid="2055"/>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2057"/>
                                        </p:tgtEl>
                                        <p:attrNameLst>
                                          <p:attrName>style.visibility</p:attrName>
                                        </p:attrNameLst>
                                      </p:cBhvr>
                                      <p:to>
                                        <p:strVal val="visible"/>
                                      </p:to>
                                    </p:set>
                                    <p:animEffect transition="in" filter="fade">
                                      <p:cBhvr>
                                        <p:cTn id="63" dur="500"/>
                                        <p:tgtEl>
                                          <p:spTgt spid="2057"/>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Hall</a:t>
            </a:r>
            <a:endParaRPr lang="en-US" sz="2800" b="1" dirty="0">
              <a:solidFill>
                <a:schemeClr val="bg1">
                  <a:lumMod val="7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36" name="TextBox 35"/>
          <p:cNvSpPr txBox="1"/>
          <p:nvPr/>
        </p:nvSpPr>
        <p:spPr>
          <a:xfrm>
            <a:off x="14820900" y="738568"/>
            <a:ext cx="2628900" cy="369332"/>
          </a:xfrm>
          <a:prstGeom prst="rect">
            <a:avLst/>
          </a:prstGeom>
          <a:noFill/>
        </p:spPr>
        <p:txBody>
          <a:bodyPr wrap="square" rtlCol="0">
            <a:spAutoFit/>
          </a:bodyPr>
          <a:lstStyle/>
          <a:p>
            <a:r>
              <a:rPr lang="en-US" sz="1800" b="1" dirty="0" smtClean="0">
                <a:solidFill>
                  <a:schemeClr val="bg1"/>
                </a:solidFill>
              </a:rPr>
              <a:t>Eh (lux</a:t>
            </a:r>
            <a:r>
              <a:rPr lang="en-US" sz="1800" dirty="0" smtClean="0">
                <a:solidFill>
                  <a:schemeClr val="bg1"/>
                </a:solidFill>
              </a:rPr>
              <a:t>)       </a:t>
            </a:r>
            <a:r>
              <a:rPr lang="en-US" sz="1800" b="1" dirty="0" err="1" smtClean="0">
                <a:solidFill>
                  <a:schemeClr val="bg1"/>
                </a:solidFill>
              </a:rPr>
              <a:t>Avg:Min</a:t>
            </a:r>
            <a:endParaRPr lang="en-US" sz="1800" b="1" dirty="0">
              <a:solidFill>
                <a:schemeClr val="bg1"/>
              </a:solidFill>
            </a:endParaRPr>
          </a:p>
        </p:txBody>
      </p:sp>
      <p:sp>
        <p:nvSpPr>
          <p:cNvPr id="38" name="TextBox 37"/>
          <p:cNvSpPr txBox="1"/>
          <p:nvPr/>
        </p:nvSpPr>
        <p:spPr>
          <a:xfrm>
            <a:off x="14820900" y="1246113"/>
            <a:ext cx="1181100" cy="369332"/>
          </a:xfrm>
          <a:prstGeom prst="rect">
            <a:avLst/>
          </a:prstGeom>
          <a:noFill/>
        </p:spPr>
        <p:txBody>
          <a:bodyPr wrap="square" rtlCol="0">
            <a:spAutoFit/>
          </a:bodyPr>
          <a:lstStyle/>
          <a:p>
            <a:pPr algn="ctr"/>
            <a:r>
              <a:rPr lang="en-US" sz="1800" b="1" dirty="0" smtClean="0">
                <a:solidFill>
                  <a:schemeClr val="bg1"/>
                </a:solidFill>
              </a:rPr>
              <a:t>100</a:t>
            </a:r>
            <a:endParaRPr lang="en-US" sz="1800" b="1" dirty="0">
              <a:solidFill>
                <a:schemeClr val="bg1"/>
              </a:solidFill>
            </a:endParaRPr>
          </a:p>
        </p:txBody>
      </p:sp>
      <p:sp>
        <p:nvSpPr>
          <p:cNvPr id="39" name="TextBox 38"/>
          <p:cNvSpPr txBox="1"/>
          <p:nvPr/>
        </p:nvSpPr>
        <p:spPr>
          <a:xfrm>
            <a:off x="16083642" y="1246113"/>
            <a:ext cx="1181100" cy="369332"/>
          </a:xfrm>
          <a:prstGeom prst="rect">
            <a:avLst/>
          </a:prstGeom>
          <a:noFill/>
        </p:spPr>
        <p:txBody>
          <a:bodyPr wrap="square" rtlCol="0">
            <a:spAutoFit/>
          </a:bodyPr>
          <a:lstStyle/>
          <a:p>
            <a:pPr algn="ctr"/>
            <a:r>
              <a:rPr lang="en-US" sz="1800" b="1" dirty="0" smtClean="0">
                <a:solidFill>
                  <a:schemeClr val="bg1"/>
                </a:solidFill>
              </a:rPr>
              <a:t>2:1</a:t>
            </a:r>
            <a:endParaRPr lang="en-US" sz="1800" b="1" dirty="0">
              <a:solidFill>
                <a:schemeClr val="bg1"/>
              </a:solidFill>
            </a:endParaRPr>
          </a:p>
        </p:txBody>
      </p:sp>
      <p:sp>
        <p:nvSpPr>
          <p:cNvPr id="44" name="TextBox 43"/>
          <p:cNvSpPr txBox="1"/>
          <p:nvPr/>
        </p:nvSpPr>
        <p:spPr>
          <a:xfrm>
            <a:off x="14820900" y="1703313"/>
            <a:ext cx="1181100" cy="369332"/>
          </a:xfrm>
          <a:prstGeom prst="rect">
            <a:avLst/>
          </a:prstGeom>
          <a:noFill/>
        </p:spPr>
        <p:txBody>
          <a:bodyPr wrap="square" rtlCol="0">
            <a:spAutoFit/>
          </a:bodyPr>
          <a:lstStyle/>
          <a:p>
            <a:pPr algn="ctr"/>
            <a:r>
              <a:rPr lang="en-US" sz="1800" b="1" dirty="0" smtClean="0">
                <a:solidFill>
                  <a:schemeClr val="bg1"/>
                </a:solidFill>
              </a:rPr>
              <a:t>112.3</a:t>
            </a:r>
            <a:endParaRPr lang="en-US" sz="1800" b="1" dirty="0">
              <a:solidFill>
                <a:schemeClr val="bg1"/>
              </a:solidFill>
            </a:endParaRPr>
          </a:p>
        </p:txBody>
      </p:sp>
      <p:sp>
        <p:nvSpPr>
          <p:cNvPr id="45" name="TextBox 44"/>
          <p:cNvSpPr txBox="1"/>
          <p:nvPr/>
        </p:nvSpPr>
        <p:spPr>
          <a:xfrm>
            <a:off x="16083642" y="1703313"/>
            <a:ext cx="1181100" cy="369332"/>
          </a:xfrm>
          <a:prstGeom prst="rect">
            <a:avLst/>
          </a:prstGeom>
          <a:noFill/>
        </p:spPr>
        <p:txBody>
          <a:bodyPr wrap="square" rtlCol="0">
            <a:spAutoFit/>
          </a:bodyPr>
          <a:lstStyle/>
          <a:p>
            <a:pPr algn="ctr"/>
            <a:r>
              <a:rPr lang="en-US" sz="1800" b="1" dirty="0" smtClean="0">
                <a:solidFill>
                  <a:schemeClr val="bg1"/>
                </a:solidFill>
              </a:rPr>
              <a:t>1.8:1</a:t>
            </a:r>
            <a:endParaRPr lang="en-US" sz="1800" b="1" dirty="0">
              <a:solidFill>
                <a:schemeClr val="bg1"/>
              </a:solidFill>
            </a:endParaRPr>
          </a:p>
        </p:txBody>
      </p:sp>
      <p:sp>
        <p:nvSpPr>
          <p:cNvPr id="46" name="TextBox 45"/>
          <p:cNvSpPr txBox="1"/>
          <p:nvPr/>
        </p:nvSpPr>
        <p:spPr>
          <a:xfrm>
            <a:off x="14815458" y="2149245"/>
            <a:ext cx="1181100" cy="369332"/>
          </a:xfrm>
          <a:prstGeom prst="rect">
            <a:avLst/>
          </a:prstGeom>
          <a:noFill/>
        </p:spPr>
        <p:txBody>
          <a:bodyPr wrap="square" rtlCol="0">
            <a:spAutoFit/>
          </a:bodyPr>
          <a:lstStyle/>
          <a:p>
            <a:pPr algn="ctr"/>
            <a:r>
              <a:rPr lang="en-US" sz="1800" b="1" dirty="0" smtClean="0">
                <a:solidFill>
                  <a:schemeClr val="bg1"/>
                </a:solidFill>
              </a:rPr>
              <a:t>117.8</a:t>
            </a:r>
            <a:endParaRPr lang="en-US" sz="1800" b="1" dirty="0">
              <a:solidFill>
                <a:schemeClr val="bg1"/>
              </a:solidFill>
            </a:endParaRPr>
          </a:p>
        </p:txBody>
      </p:sp>
      <p:sp>
        <p:nvSpPr>
          <p:cNvPr id="51" name="TextBox 50"/>
          <p:cNvSpPr txBox="1"/>
          <p:nvPr/>
        </p:nvSpPr>
        <p:spPr>
          <a:xfrm>
            <a:off x="16078200" y="2149245"/>
            <a:ext cx="1181100" cy="369332"/>
          </a:xfrm>
          <a:prstGeom prst="rect">
            <a:avLst/>
          </a:prstGeom>
          <a:noFill/>
        </p:spPr>
        <p:txBody>
          <a:bodyPr wrap="square" rtlCol="0">
            <a:spAutoFit/>
          </a:bodyPr>
          <a:lstStyle/>
          <a:p>
            <a:pPr algn="ctr"/>
            <a:r>
              <a:rPr lang="en-US" sz="1800" b="1" dirty="0" smtClean="0">
                <a:solidFill>
                  <a:schemeClr val="bg1"/>
                </a:solidFill>
              </a:rPr>
              <a:t>2.2:1</a:t>
            </a:r>
            <a:endParaRPr lang="en-US" sz="1800" b="1" dirty="0">
              <a:solidFill>
                <a:schemeClr val="bg1"/>
              </a:solidFill>
            </a:endParaRPr>
          </a:p>
        </p:txBody>
      </p:sp>
      <p:sp>
        <p:nvSpPr>
          <p:cNvPr id="52" name="TextBox 51"/>
          <p:cNvSpPr txBox="1"/>
          <p:nvPr/>
        </p:nvSpPr>
        <p:spPr>
          <a:xfrm>
            <a:off x="14815458" y="2610910"/>
            <a:ext cx="1181100" cy="369332"/>
          </a:xfrm>
          <a:prstGeom prst="rect">
            <a:avLst/>
          </a:prstGeom>
          <a:noFill/>
        </p:spPr>
        <p:txBody>
          <a:bodyPr wrap="square" rtlCol="0">
            <a:spAutoFit/>
          </a:bodyPr>
          <a:lstStyle/>
          <a:p>
            <a:pPr algn="ctr"/>
            <a:r>
              <a:rPr lang="en-US" sz="1800" b="1" dirty="0" smtClean="0">
                <a:solidFill>
                  <a:schemeClr val="bg1"/>
                </a:solidFill>
              </a:rPr>
              <a:t>95.3</a:t>
            </a:r>
            <a:endParaRPr lang="en-US" sz="1800" b="1" dirty="0">
              <a:solidFill>
                <a:schemeClr val="bg1"/>
              </a:solidFill>
            </a:endParaRPr>
          </a:p>
        </p:txBody>
      </p:sp>
      <p:sp>
        <p:nvSpPr>
          <p:cNvPr id="55" name="TextBox 54"/>
          <p:cNvSpPr txBox="1"/>
          <p:nvPr/>
        </p:nvSpPr>
        <p:spPr>
          <a:xfrm>
            <a:off x="16078200" y="2610910"/>
            <a:ext cx="1181100" cy="369332"/>
          </a:xfrm>
          <a:prstGeom prst="rect">
            <a:avLst/>
          </a:prstGeom>
          <a:noFill/>
        </p:spPr>
        <p:txBody>
          <a:bodyPr wrap="square" rtlCol="0">
            <a:spAutoFit/>
          </a:bodyPr>
          <a:lstStyle/>
          <a:p>
            <a:pPr algn="ctr"/>
            <a:r>
              <a:rPr lang="en-US" sz="1800" b="1" dirty="0" smtClean="0">
                <a:solidFill>
                  <a:schemeClr val="bg1"/>
                </a:solidFill>
              </a:rPr>
              <a:t>2.1:1</a:t>
            </a:r>
            <a:endParaRPr lang="en-US" sz="1800" b="1" dirty="0">
              <a:solidFill>
                <a:schemeClr val="bg1"/>
              </a:solidFill>
            </a:endParaRPr>
          </a:p>
        </p:txBody>
      </p:sp>
      <p:sp>
        <p:nvSpPr>
          <p:cNvPr id="57" name="TextBox 56"/>
          <p:cNvSpPr txBox="1"/>
          <p:nvPr/>
        </p:nvSpPr>
        <p:spPr>
          <a:xfrm>
            <a:off x="11301411" y="1253824"/>
            <a:ext cx="3138489" cy="369332"/>
          </a:xfrm>
          <a:prstGeom prst="rect">
            <a:avLst/>
          </a:prstGeom>
          <a:noFill/>
        </p:spPr>
        <p:txBody>
          <a:bodyPr wrap="square" rtlCol="0">
            <a:spAutoFit/>
          </a:bodyPr>
          <a:lstStyle/>
          <a:p>
            <a:pPr algn="r"/>
            <a:r>
              <a:rPr lang="en-US" sz="1800" b="1" dirty="0" smtClean="0">
                <a:solidFill>
                  <a:schemeClr val="bg1"/>
                </a:solidFill>
              </a:rPr>
              <a:t>IES Design Criteria</a:t>
            </a:r>
            <a:endParaRPr lang="en-US" sz="1800" b="1" dirty="0">
              <a:solidFill>
                <a:schemeClr val="bg1"/>
              </a:solidFill>
            </a:endParaRPr>
          </a:p>
        </p:txBody>
      </p:sp>
      <p:sp>
        <p:nvSpPr>
          <p:cNvPr id="58" name="TextBox 57"/>
          <p:cNvSpPr txBox="1"/>
          <p:nvPr/>
        </p:nvSpPr>
        <p:spPr>
          <a:xfrm>
            <a:off x="10210800" y="1696510"/>
            <a:ext cx="4229100" cy="369332"/>
          </a:xfrm>
          <a:prstGeom prst="rect">
            <a:avLst/>
          </a:prstGeom>
          <a:noFill/>
        </p:spPr>
        <p:txBody>
          <a:bodyPr wrap="square" rtlCol="0">
            <a:spAutoFit/>
          </a:bodyPr>
          <a:lstStyle/>
          <a:p>
            <a:pPr algn="r"/>
            <a:r>
              <a:rPr lang="en-US" sz="1800" b="1" dirty="0" smtClean="0">
                <a:solidFill>
                  <a:schemeClr val="accent1">
                    <a:lumMod val="60000"/>
                    <a:lumOff val="40000"/>
                  </a:schemeClr>
                </a:solidFill>
              </a:rPr>
              <a:t>Modernism</a:t>
            </a:r>
            <a:endParaRPr lang="en-US" sz="1800" b="1" dirty="0">
              <a:solidFill>
                <a:schemeClr val="accent1">
                  <a:lumMod val="60000"/>
                  <a:lumOff val="40000"/>
                </a:schemeClr>
              </a:solidFill>
            </a:endParaRPr>
          </a:p>
        </p:txBody>
      </p:sp>
      <p:sp>
        <p:nvSpPr>
          <p:cNvPr id="59" name="TextBox 58"/>
          <p:cNvSpPr txBox="1"/>
          <p:nvPr/>
        </p:nvSpPr>
        <p:spPr>
          <a:xfrm>
            <a:off x="10058400" y="2153710"/>
            <a:ext cx="4381500" cy="369332"/>
          </a:xfrm>
          <a:prstGeom prst="rect">
            <a:avLst/>
          </a:prstGeom>
          <a:noFill/>
        </p:spPr>
        <p:txBody>
          <a:bodyPr wrap="square" rtlCol="0">
            <a:spAutoFit/>
          </a:bodyPr>
          <a:lstStyle/>
          <a:p>
            <a:pPr algn="r"/>
            <a:r>
              <a:rPr lang="en-US" sz="1800" b="1" dirty="0" smtClean="0">
                <a:solidFill>
                  <a:schemeClr val="accent4">
                    <a:lumMod val="60000"/>
                    <a:lumOff val="40000"/>
                  </a:schemeClr>
                </a:solidFill>
              </a:rPr>
              <a:t>Sophisticated</a:t>
            </a:r>
            <a:endParaRPr lang="en-US" sz="1800" b="1" dirty="0">
              <a:solidFill>
                <a:schemeClr val="accent4">
                  <a:lumMod val="60000"/>
                  <a:lumOff val="40000"/>
                </a:schemeClr>
              </a:solidFill>
            </a:endParaRPr>
          </a:p>
        </p:txBody>
      </p:sp>
      <p:sp>
        <p:nvSpPr>
          <p:cNvPr id="60" name="TextBox 59"/>
          <p:cNvSpPr txBox="1"/>
          <p:nvPr/>
        </p:nvSpPr>
        <p:spPr>
          <a:xfrm>
            <a:off x="10058400" y="2615375"/>
            <a:ext cx="4381500" cy="369332"/>
          </a:xfrm>
          <a:prstGeom prst="rect">
            <a:avLst/>
          </a:prstGeom>
          <a:noFill/>
        </p:spPr>
        <p:txBody>
          <a:bodyPr wrap="square" rtlCol="0">
            <a:spAutoFit/>
          </a:bodyPr>
          <a:lstStyle/>
          <a:p>
            <a:pPr algn="r"/>
            <a:r>
              <a:rPr lang="en-US" sz="1800" b="1" dirty="0" smtClean="0">
                <a:solidFill>
                  <a:schemeClr val="accent6">
                    <a:lumMod val="60000"/>
                    <a:lumOff val="40000"/>
                  </a:schemeClr>
                </a:solidFill>
              </a:rPr>
              <a:t>Classical</a:t>
            </a:r>
            <a:endParaRPr lang="en-US" sz="1800" b="1" dirty="0">
              <a:solidFill>
                <a:schemeClr val="accent6">
                  <a:lumMod val="60000"/>
                  <a:lumOff val="40000"/>
                </a:schemeClr>
              </a:solidFill>
            </a:endParaRPr>
          </a:p>
        </p:txBody>
      </p:sp>
      <p:cxnSp>
        <p:nvCxnSpPr>
          <p:cNvPr id="61" name="Straight Connector 60"/>
          <p:cNvCxnSpPr/>
          <p:nvPr/>
        </p:nvCxnSpPr>
        <p:spPr>
          <a:xfrm>
            <a:off x="14706600" y="1210282"/>
            <a:ext cx="0" cy="17905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058400" y="1204698"/>
            <a:ext cx="7391400" cy="55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0058400" y="300084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058400" y="4355068"/>
            <a:ext cx="4381500" cy="369332"/>
          </a:xfrm>
          <a:prstGeom prst="rect">
            <a:avLst/>
          </a:prstGeom>
          <a:noFill/>
        </p:spPr>
        <p:txBody>
          <a:bodyPr wrap="square" rtlCol="0">
            <a:spAutoFit/>
          </a:bodyPr>
          <a:lstStyle/>
          <a:p>
            <a:pPr algn="r"/>
            <a:r>
              <a:rPr lang="en-US" sz="1800" b="1" dirty="0" smtClean="0">
                <a:solidFill>
                  <a:schemeClr val="bg1"/>
                </a:solidFill>
              </a:rPr>
              <a:t>ASHRAE 90.1 (2010)</a:t>
            </a:r>
            <a:endParaRPr lang="en-US" sz="1800" b="1" dirty="0">
              <a:solidFill>
                <a:schemeClr val="bg1"/>
              </a:solidFill>
            </a:endParaRPr>
          </a:p>
        </p:txBody>
      </p:sp>
      <p:sp>
        <p:nvSpPr>
          <p:cNvPr id="65" name="TextBox 64"/>
          <p:cNvSpPr txBox="1"/>
          <p:nvPr/>
        </p:nvSpPr>
        <p:spPr>
          <a:xfrm>
            <a:off x="10058400" y="4812268"/>
            <a:ext cx="4381500" cy="369332"/>
          </a:xfrm>
          <a:prstGeom prst="rect">
            <a:avLst/>
          </a:prstGeom>
          <a:noFill/>
        </p:spPr>
        <p:txBody>
          <a:bodyPr wrap="square" rtlCol="0">
            <a:spAutoFit/>
          </a:bodyPr>
          <a:lstStyle/>
          <a:p>
            <a:pPr algn="r"/>
            <a:r>
              <a:rPr lang="en-US" sz="1800" b="1" dirty="0" smtClean="0">
                <a:solidFill>
                  <a:schemeClr val="accent1">
                    <a:lumMod val="60000"/>
                    <a:lumOff val="40000"/>
                  </a:schemeClr>
                </a:solidFill>
              </a:rPr>
              <a:t>Modernism</a:t>
            </a:r>
            <a:endParaRPr lang="en-US" sz="1800" b="1" dirty="0">
              <a:solidFill>
                <a:schemeClr val="accent1">
                  <a:lumMod val="60000"/>
                  <a:lumOff val="40000"/>
                </a:schemeClr>
              </a:solidFill>
            </a:endParaRPr>
          </a:p>
        </p:txBody>
      </p:sp>
      <p:sp>
        <p:nvSpPr>
          <p:cNvPr id="66" name="TextBox 65"/>
          <p:cNvSpPr txBox="1"/>
          <p:nvPr/>
        </p:nvSpPr>
        <p:spPr>
          <a:xfrm>
            <a:off x="14630400" y="3918858"/>
            <a:ext cx="3162300" cy="369332"/>
          </a:xfrm>
          <a:prstGeom prst="rect">
            <a:avLst/>
          </a:prstGeom>
          <a:noFill/>
        </p:spPr>
        <p:txBody>
          <a:bodyPr wrap="square" rtlCol="0">
            <a:spAutoFit/>
          </a:bodyPr>
          <a:lstStyle/>
          <a:p>
            <a:r>
              <a:rPr lang="en-US" sz="1800" b="1" dirty="0">
                <a:solidFill>
                  <a:schemeClr val="bg1"/>
                </a:solidFill>
              </a:rPr>
              <a:t>Power Density (W/ft</a:t>
            </a:r>
            <a:r>
              <a:rPr lang="en-US" sz="1800" b="1" baseline="30000" dirty="0">
                <a:solidFill>
                  <a:schemeClr val="bg1"/>
                </a:solidFill>
              </a:rPr>
              <a:t>2</a:t>
            </a:r>
            <a:r>
              <a:rPr lang="en-US" sz="1800" b="1" dirty="0">
                <a:solidFill>
                  <a:schemeClr val="bg1"/>
                </a:solidFill>
              </a:rPr>
              <a:t>)</a:t>
            </a:r>
          </a:p>
        </p:txBody>
      </p:sp>
      <p:sp>
        <p:nvSpPr>
          <p:cNvPr id="67" name="TextBox 66"/>
          <p:cNvSpPr txBox="1"/>
          <p:nvPr/>
        </p:nvSpPr>
        <p:spPr>
          <a:xfrm>
            <a:off x="14478000" y="4350603"/>
            <a:ext cx="2667000" cy="369332"/>
          </a:xfrm>
          <a:prstGeom prst="rect">
            <a:avLst/>
          </a:prstGeom>
          <a:noFill/>
        </p:spPr>
        <p:txBody>
          <a:bodyPr wrap="square" rtlCol="0">
            <a:spAutoFit/>
          </a:bodyPr>
          <a:lstStyle/>
          <a:p>
            <a:pPr algn="ctr"/>
            <a:r>
              <a:rPr lang="en-US" sz="1800" b="1" dirty="0" smtClean="0">
                <a:solidFill>
                  <a:schemeClr val="bg1"/>
                </a:solidFill>
              </a:rPr>
              <a:t>2.6</a:t>
            </a:r>
            <a:endParaRPr lang="en-US" sz="1800" b="1" dirty="0">
              <a:solidFill>
                <a:schemeClr val="bg1"/>
              </a:solidFill>
            </a:endParaRPr>
          </a:p>
        </p:txBody>
      </p:sp>
      <p:sp>
        <p:nvSpPr>
          <p:cNvPr id="68" name="TextBox 67"/>
          <p:cNvSpPr txBox="1"/>
          <p:nvPr/>
        </p:nvSpPr>
        <p:spPr>
          <a:xfrm>
            <a:off x="14478000" y="4812268"/>
            <a:ext cx="2667000" cy="369332"/>
          </a:xfrm>
          <a:prstGeom prst="rect">
            <a:avLst/>
          </a:prstGeom>
          <a:noFill/>
        </p:spPr>
        <p:txBody>
          <a:bodyPr wrap="square" rtlCol="0">
            <a:spAutoFit/>
          </a:bodyPr>
          <a:lstStyle/>
          <a:p>
            <a:pPr algn="ctr"/>
            <a:r>
              <a:rPr lang="en-US" sz="1800" b="1" dirty="0" smtClean="0">
                <a:solidFill>
                  <a:schemeClr val="bg1"/>
                </a:solidFill>
              </a:rPr>
              <a:t>0.72</a:t>
            </a:r>
            <a:endParaRPr lang="en-US" sz="1800" b="1" dirty="0">
              <a:solidFill>
                <a:schemeClr val="bg1"/>
              </a:solidFill>
            </a:endParaRPr>
          </a:p>
        </p:txBody>
      </p:sp>
      <p:cxnSp>
        <p:nvCxnSpPr>
          <p:cNvPr id="69" name="Straight Connector 68"/>
          <p:cNvCxnSpPr/>
          <p:nvPr/>
        </p:nvCxnSpPr>
        <p:spPr>
          <a:xfrm>
            <a:off x="14478000" y="4328886"/>
            <a:ext cx="0" cy="1843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0058400" y="617220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058400" y="4328886"/>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058400" y="5269468"/>
            <a:ext cx="4381500" cy="369332"/>
          </a:xfrm>
          <a:prstGeom prst="rect">
            <a:avLst/>
          </a:prstGeom>
          <a:noFill/>
        </p:spPr>
        <p:txBody>
          <a:bodyPr wrap="square" rtlCol="0">
            <a:spAutoFit/>
          </a:bodyPr>
          <a:lstStyle/>
          <a:p>
            <a:pPr algn="r"/>
            <a:r>
              <a:rPr lang="en-US" sz="1800" b="1" dirty="0" smtClean="0">
                <a:solidFill>
                  <a:schemeClr val="accent4">
                    <a:lumMod val="60000"/>
                    <a:lumOff val="40000"/>
                  </a:schemeClr>
                </a:solidFill>
              </a:rPr>
              <a:t>Sophisticated</a:t>
            </a:r>
            <a:endParaRPr lang="en-US" sz="1800" b="1" dirty="0">
              <a:solidFill>
                <a:schemeClr val="accent4">
                  <a:lumMod val="60000"/>
                  <a:lumOff val="40000"/>
                </a:schemeClr>
              </a:solidFill>
            </a:endParaRPr>
          </a:p>
        </p:txBody>
      </p:sp>
      <p:sp>
        <p:nvSpPr>
          <p:cNvPr id="74" name="TextBox 73"/>
          <p:cNvSpPr txBox="1"/>
          <p:nvPr/>
        </p:nvSpPr>
        <p:spPr>
          <a:xfrm>
            <a:off x="10058400" y="5726668"/>
            <a:ext cx="4381500" cy="369332"/>
          </a:xfrm>
          <a:prstGeom prst="rect">
            <a:avLst/>
          </a:prstGeom>
          <a:noFill/>
        </p:spPr>
        <p:txBody>
          <a:bodyPr wrap="square" rtlCol="0">
            <a:spAutoFit/>
          </a:bodyPr>
          <a:lstStyle/>
          <a:p>
            <a:pPr algn="r"/>
            <a:r>
              <a:rPr lang="en-US" sz="1800" b="1" dirty="0" smtClean="0">
                <a:solidFill>
                  <a:schemeClr val="accent6">
                    <a:lumMod val="60000"/>
                    <a:lumOff val="40000"/>
                  </a:schemeClr>
                </a:solidFill>
              </a:rPr>
              <a:t>Classical</a:t>
            </a:r>
            <a:endParaRPr lang="en-US" sz="1800" b="1" dirty="0">
              <a:solidFill>
                <a:schemeClr val="accent6">
                  <a:lumMod val="60000"/>
                  <a:lumOff val="40000"/>
                </a:schemeClr>
              </a:solidFill>
            </a:endParaRPr>
          </a:p>
        </p:txBody>
      </p:sp>
      <p:sp>
        <p:nvSpPr>
          <p:cNvPr id="75" name="TextBox 74"/>
          <p:cNvSpPr txBox="1"/>
          <p:nvPr/>
        </p:nvSpPr>
        <p:spPr>
          <a:xfrm>
            <a:off x="14478000" y="5269468"/>
            <a:ext cx="2667000" cy="369332"/>
          </a:xfrm>
          <a:prstGeom prst="rect">
            <a:avLst/>
          </a:prstGeom>
          <a:noFill/>
        </p:spPr>
        <p:txBody>
          <a:bodyPr wrap="square" rtlCol="0">
            <a:spAutoFit/>
          </a:bodyPr>
          <a:lstStyle/>
          <a:p>
            <a:pPr algn="ctr"/>
            <a:r>
              <a:rPr lang="en-US" sz="1800" b="1" dirty="0" smtClean="0">
                <a:solidFill>
                  <a:schemeClr val="bg1"/>
                </a:solidFill>
              </a:rPr>
              <a:t>0.76</a:t>
            </a:r>
            <a:endParaRPr lang="en-US" sz="1800" b="1" dirty="0">
              <a:solidFill>
                <a:schemeClr val="bg1"/>
              </a:solidFill>
            </a:endParaRPr>
          </a:p>
        </p:txBody>
      </p:sp>
      <p:sp>
        <p:nvSpPr>
          <p:cNvPr id="76" name="TextBox 75"/>
          <p:cNvSpPr txBox="1"/>
          <p:nvPr/>
        </p:nvSpPr>
        <p:spPr>
          <a:xfrm>
            <a:off x="14478000" y="5726668"/>
            <a:ext cx="2667000" cy="369332"/>
          </a:xfrm>
          <a:prstGeom prst="rect">
            <a:avLst/>
          </a:prstGeom>
          <a:noFill/>
        </p:spPr>
        <p:txBody>
          <a:bodyPr wrap="square" rtlCol="0">
            <a:spAutoFit/>
          </a:bodyPr>
          <a:lstStyle/>
          <a:p>
            <a:pPr algn="ctr"/>
            <a:r>
              <a:rPr lang="en-US" sz="1800" b="1" dirty="0" smtClean="0">
                <a:solidFill>
                  <a:schemeClr val="bg1"/>
                </a:solidFill>
              </a:rPr>
              <a:t>0.57</a:t>
            </a:r>
            <a:endParaRPr lang="en-US" sz="1800" b="1" dirty="0">
              <a:solidFill>
                <a:schemeClr val="bg1"/>
              </a:solidFill>
            </a:endParaRPr>
          </a:p>
        </p:txBody>
      </p:sp>
    </p:spTree>
    <p:extLst>
      <p:ext uri="{BB962C8B-B14F-4D97-AF65-F5344CB8AC3E}">
        <p14:creationId xmlns:p14="http://schemas.microsoft.com/office/powerpoint/2010/main" val="717128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Hall</a:t>
            </a:r>
            <a:endParaRPr lang="en-US" sz="2800" b="1" dirty="0">
              <a:solidFill>
                <a:schemeClr val="bg1">
                  <a:lumMod val="7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23" name="Picture 22"/>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754100" y="989687"/>
            <a:ext cx="4099416" cy="3101156"/>
          </a:xfrm>
          <a:prstGeom prst="rect">
            <a:avLst/>
          </a:prstGeom>
        </p:spPr>
      </p:pic>
      <p:pic>
        <p:nvPicPr>
          <p:cNvPr id="27" name="Picture 26"/>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866763" y="1012729"/>
            <a:ext cx="3891348" cy="3078113"/>
          </a:xfrm>
          <a:prstGeom prst="rect">
            <a:avLst/>
          </a:prstGeom>
        </p:spPr>
      </p:pic>
      <p:pic>
        <p:nvPicPr>
          <p:cNvPr id="28" name="Picture 27" descr="C:\Users\dyk5087\Desktop\Capture.PNG"/>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18778" y="970637"/>
            <a:ext cx="3477354" cy="5377007"/>
          </a:xfrm>
          <a:prstGeom prst="rect">
            <a:avLst/>
          </a:prstGeom>
          <a:noFill/>
          <a:ln>
            <a:noFill/>
          </a:ln>
        </p:spPr>
      </p:pic>
      <p:pic>
        <p:nvPicPr>
          <p:cNvPr id="29" name="Picture 28"/>
          <p:cNvPicPr/>
          <p:nvPr/>
        </p:nvPicPr>
        <p:blipFill>
          <a:blip r:embed="rId9"/>
          <a:stretch>
            <a:fillRect/>
          </a:stretch>
        </p:blipFill>
        <p:spPr>
          <a:xfrm>
            <a:off x="866045" y="947594"/>
            <a:ext cx="4252733" cy="5377007"/>
          </a:xfrm>
          <a:prstGeom prst="rect">
            <a:avLst/>
          </a:prstGeom>
        </p:spPr>
      </p:pic>
      <p:sp>
        <p:nvSpPr>
          <p:cNvPr id="18" name="TextBox 17"/>
          <p:cNvSpPr txBox="1"/>
          <p:nvPr/>
        </p:nvSpPr>
        <p:spPr>
          <a:xfrm>
            <a:off x="18592800" y="2290175"/>
            <a:ext cx="7307180" cy="523220"/>
          </a:xfrm>
          <a:prstGeom prst="rect">
            <a:avLst/>
          </a:prstGeom>
          <a:noFill/>
        </p:spPr>
        <p:txBody>
          <a:bodyPr wrap="square" rtlCol="0">
            <a:spAutoFit/>
          </a:bodyPr>
          <a:lstStyle/>
          <a:p>
            <a:r>
              <a:rPr lang="en-US" sz="2800" b="1" i="1" u="sng" dirty="0" smtClean="0">
                <a:solidFill>
                  <a:schemeClr val="bg1">
                    <a:lumMod val="85000"/>
                  </a:schemeClr>
                </a:solidFill>
                <a:latin typeface="+mj-lt"/>
              </a:rPr>
              <a:t>Egress Lighting</a:t>
            </a:r>
            <a:endParaRPr lang="en-US" sz="2800" b="1" i="1" u="sng" dirty="0">
              <a:solidFill>
                <a:schemeClr val="bg1">
                  <a:lumMod val="85000"/>
                </a:schemeClr>
              </a:solidFill>
              <a:latin typeface="+mj-lt"/>
            </a:endParaRPr>
          </a:p>
        </p:txBody>
      </p:sp>
      <p:pic>
        <p:nvPicPr>
          <p:cNvPr id="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9400" y="4724400"/>
            <a:ext cx="1614466" cy="117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4086" y1="84416" x2="88296" y2="38961"/>
                      </a14:backgroundRemoval>
                    </a14:imgEffect>
                  </a14:imgLayer>
                </a14:imgProps>
              </a:ext>
              <a:ext uri="{28A0092B-C50C-407E-A947-70E740481C1C}">
                <a14:useLocalDpi xmlns:a14="http://schemas.microsoft.com/office/drawing/2010/main" val="0"/>
              </a:ext>
            </a:extLst>
          </a:blip>
          <a:srcRect/>
          <a:stretch>
            <a:fillRect/>
          </a:stretch>
        </p:blipFill>
        <p:spPr bwMode="auto">
          <a:xfrm>
            <a:off x="12262411" y="4724400"/>
            <a:ext cx="1236283" cy="86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C:\Users\dyk5087\Desktop\12312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120027" y="4698334"/>
            <a:ext cx="1262973" cy="122660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0941983" y="6245423"/>
            <a:ext cx="2788583" cy="369332"/>
          </a:xfrm>
          <a:prstGeom prst="rect">
            <a:avLst/>
          </a:prstGeom>
          <a:noFill/>
        </p:spPr>
        <p:txBody>
          <a:bodyPr wrap="square" rtlCol="0">
            <a:spAutoFit/>
          </a:bodyPr>
          <a:lstStyle/>
          <a:p>
            <a:r>
              <a:rPr lang="en-US" sz="1800" dirty="0" smtClean="0">
                <a:solidFill>
                  <a:srgbClr val="FFC000"/>
                </a:solidFill>
              </a:rPr>
              <a:t>LED Seat Light</a:t>
            </a:r>
            <a:endParaRPr lang="en-US" sz="1800" dirty="0">
              <a:solidFill>
                <a:srgbClr val="FFC000"/>
              </a:solidFill>
            </a:endParaRPr>
          </a:p>
        </p:txBody>
      </p:sp>
      <p:sp>
        <p:nvSpPr>
          <p:cNvPr id="35" name="TextBox 34"/>
          <p:cNvSpPr txBox="1"/>
          <p:nvPr/>
        </p:nvSpPr>
        <p:spPr>
          <a:xfrm>
            <a:off x="14599582" y="6193756"/>
            <a:ext cx="4069418" cy="369332"/>
          </a:xfrm>
          <a:prstGeom prst="rect">
            <a:avLst/>
          </a:prstGeom>
          <a:noFill/>
        </p:spPr>
        <p:txBody>
          <a:bodyPr wrap="square" rtlCol="0">
            <a:spAutoFit/>
          </a:bodyPr>
          <a:lstStyle/>
          <a:p>
            <a:r>
              <a:rPr lang="en-US" sz="1800" dirty="0" smtClean="0">
                <a:solidFill>
                  <a:srgbClr val="FFC000"/>
                </a:solidFill>
              </a:rPr>
              <a:t>Wall Surface “Exit” panel</a:t>
            </a:r>
            <a:endParaRPr lang="en-US" sz="1800" dirty="0">
              <a:solidFill>
                <a:srgbClr val="FFC000"/>
              </a:solidFill>
            </a:endParaRPr>
          </a:p>
        </p:txBody>
      </p:sp>
      <p:sp>
        <p:nvSpPr>
          <p:cNvPr id="36" name="TextBox 35"/>
          <p:cNvSpPr txBox="1"/>
          <p:nvPr/>
        </p:nvSpPr>
        <p:spPr>
          <a:xfrm>
            <a:off x="21793201" y="3112932"/>
            <a:ext cx="800100" cy="369332"/>
          </a:xfrm>
          <a:prstGeom prst="rect">
            <a:avLst/>
          </a:prstGeom>
          <a:noFill/>
        </p:spPr>
        <p:txBody>
          <a:bodyPr wrap="square" rtlCol="0">
            <a:spAutoFit/>
          </a:bodyPr>
          <a:lstStyle/>
          <a:p>
            <a:pPr algn="ctr"/>
            <a:r>
              <a:rPr lang="en-US" sz="1800" b="1" dirty="0" smtClean="0">
                <a:solidFill>
                  <a:schemeClr val="bg1"/>
                </a:solidFill>
              </a:rPr>
              <a:t>Eh</a:t>
            </a:r>
            <a:endParaRPr lang="en-US" sz="1800" b="1" dirty="0">
              <a:solidFill>
                <a:schemeClr val="bg1"/>
              </a:solidFill>
            </a:endParaRPr>
          </a:p>
        </p:txBody>
      </p:sp>
      <p:sp>
        <p:nvSpPr>
          <p:cNvPr id="37" name="TextBox 36"/>
          <p:cNvSpPr txBox="1"/>
          <p:nvPr/>
        </p:nvSpPr>
        <p:spPr>
          <a:xfrm>
            <a:off x="21678901" y="3634991"/>
            <a:ext cx="1181100" cy="369332"/>
          </a:xfrm>
          <a:prstGeom prst="rect">
            <a:avLst/>
          </a:prstGeom>
          <a:noFill/>
        </p:spPr>
        <p:txBody>
          <a:bodyPr wrap="square" rtlCol="0">
            <a:spAutoFit/>
          </a:bodyPr>
          <a:lstStyle/>
          <a:p>
            <a:pPr algn="ctr"/>
            <a:r>
              <a:rPr lang="en-US" sz="1800" b="1" dirty="0" smtClean="0">
                <a:solidFill>
                  <a:schemeClr val="bg1"/>
                </a:solidFill>
              </a:rPr>
              <a:t>0.2 fc</a:t>
            </a:r>
            <a:endParaRPr lang="en-US" sz="1800" b="1" dirty="0">
              <a:solidFill>
                <a:schemeClr val="bg1"/>
              </a:solidFill>
            </a:endParaRPr>
          </a:p>
        </p:txBody>
      </p:sp>
      <p:sp>
        <p:nvSpPr>
          <p:cNvPr id="39" name="TextBox 38"/>
          <p:cNvSpPr txBox="1"/>
          <p:nvPr/>
        </p:nvSpPr>
        <p:spPr>
          <a:xfrm>
            <a:off x="21678901" y="4092191"/>
            <a:ext cx="1181100" cy="369332"/>
          </a:xfrm>
          <a:prstGeom prst="rect">
            <a:avLst/>
          </a:prstGeom>
          <a:noFill/>
        </p:spPr>
        <p:txBody>
          <a:bodyPr wrap="square" rtlCol="0">
            <a:spAutoFit/>
          </a:bodyPr>
          <a:lstStyle/>
          <a:p>
            <a:pPr algn="ctr"/>
            <a:r>
              <a:rPr lang="en-US" sz="1800" b="1" dirty="0" smtClean="0">
                <a:solidFill>
                  <a:schemeClr val="bg1"/>
                </a:solidFill>
              </a:rPr>
              <a:t>0.38 fc</a:t>
            </a:r>
            <a:endParaRPr lang="en-US" sz="1800" b="1" dirty="0">
              <a:solidFill>
                <a:schemeClr val="bg1"/>
              </a:solidFill>
            </a:endParaRPr>
          </a:p>
        </p:txBody>
      </p:sp>
      <p:cxnSp>
        <p:nvCxnSpPr>
          <p:cNvPr id="41" name="Straight Connector 40"/>
          <p:cNvCxnSpPr/>
          <p:nvPr/>
        </p:nvCxnSpPr>
        <p:spPr>
          <a:xfrm>
            <a:off x="18440401" y="4495800"/>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8211800" y="3642703"/>
            <a:ext cx="3086101" cy="369332"/>
          </a:xfrm>
          <a:prstGeom prst="rect">
            <a:avLst/>
          </a:prstGeom>
          <a:noFill/>
        </p:spPr>
        <p:txBody>
          <a:bodyPr wrap="square" rtlCol="0">
            <a:spAutoFit/>
          </a:bodyPr>
          <a:lstStyle/>
          <a:p>
            <a:pPr algn="r"/>
            <a:r>
              <a:rPr lang="en-US" sz="1800" b="1" dirty="0" smtClean="0">
                <a:solidFill>
                  <a:schemeClr val="bg1"/>
                </a:solidFill>
              </a:rPr>
              <a:t>N.F.P.A. Code Minimum</a:t>
            </a:r>
            <a:endParaRPr lang="en-US" sz="1800" b="1" dirty="0">
              <a:solidFill>
                <a:schemeClr val="bg1"/>
              </a:solidFill>
            </a:endParaRPr>
          </a:p>
        </p:txBody>
      </p:sp>
      <p:sp>
        <p:nvSpPr>
          <p:cNvPr id="43" name="TextBox 42"/>
          <p:cNvSpPr txBox="1"/>
          <p:nvPr/>
        </p:nvSpPr>
        <p:spPr>
          <a:xfrm>
            <a:off x="18440401" y="4085388"/>
            <a:ext cx="2857500" cy="369332"/>
          </a:xfrm>
          <a:prstGeom prst="rect">
            <a:avLst/>
          </a:prstGeom>
          <a:noFill/>
        </p:spPr>
        <p:txBody>
          <a:bodyPr wrap="square" rtlCol="0">
            <a:spAutoFit/>
          </a:bodyPr>
          <a:lstStyle/>
          <a:p>
            <a:pPr algn="r"/>
            <a:r>
              <a:rPr lang="en-US" sz="1800" b="1" dirty="0" smtClean="0">
                <a:solidFill>
                  <a:schemeClr val="bg1"/>
                </a:solidFill>
              </a:rPr>
              <a:t>Design Proposed</a:t>
            </a:r>
            <a:endParaRPr lang="en-US" sz="1800" b="1" dirty="0">
              <a:solidFill>
                <a:schemeClr val="bg1"/>
              </a:solidFill>
            </a:endParaRPr>
          </a:p>
        </p:txBody>
      </p:sp>
      <p:cxnSp>
        <p:nvCxnSpPr>
          <p:cNvPr id="44" name="Straight Connector 43"/>
          <p:cNvCxnSpPr/>
          <p:nvPr/>
        </p:nvCxnSpPr>
        <p:spPr>
          <a:xfrm>
            <a:off x="21564601" y="3584646"/>
            <a:ext cx="0" cy="9111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440401" y="3579062"/>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440401" y="4027332"/>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288000" y="-71628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Tree>
    <p:extLst>
      <p:ext uri="{BB962C8B-B14F-4D97-AF65-F5344CB8AC3E}">
        <p14:creationId xmlns:p14="http://schemas.microsoft.com/office/powerpoint/2010/main" val="1456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35" grpId="0"/>
      <p:bldP spid="36" grpId="0"/>
      <p:bldP spid="37" grpId="0"/>
      <p:bldP spid="39"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b="1" dirty="0" smtClean="0">
                <a:solidFill>
                  <a:schemeClr val="bg1">
                    <a:lumMod val="75000"/>
                  </a:schemeClr>
                </a:solidFill>
                <a:latin typeface="+mn-lt"/>
              </a:rPr>
              <a:t>Introduction</a:t>
            </a:r>
            <a:endParaRPr lang="en-US" sz="2800" b="1" dirty="0">
              <a:solidFill>
                <a:schemeClr val="bg1">
                  <a:lumMod val="7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2" descr="C:\Users\dyk5087\Desktop\log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1768255"/>
            <a:ext cx="2605766" cy="31848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3829270" y="1768255"/>
            <a:ext cx="4306330" cy="3293209"/>
          </a:xfrm>
          <a:prstGeom prst="rect">
            <a:avLst/>
          </a:prstGeom>
          <a:noFill/>
        </p:spPr>
        <p:txBody>
          <a:bodyPr wrap="square" rtlCol="0">
            <a:spAutoFit/>
          </a:bodyPr>
          <a:lstStyle/>
          <a:p>
            <a:r>
              <a:rPr lang="en-US" sz="2400" i="1" dirty="0" smtClean="0">
                <a:solidFill>
                  <a:schemeClr val="bg1">
                    <a:lumMod val="85000"/>
                  </a:schemeClr>
                </a:solidFill>
              </a:rPr>
              <a:t>“The Logan family sees the center not as a building project… but as a  way  to improve the quality of life for students and faculty of the University, as well as the community.”  </a:t>
            </a:r>
          </a:p>
          <a:p>
            <a:endParaRPr lang="en-US" sz="2000" dirty="0">
              <a:solidFill>
                <a:schemeClr val="bg1">
                  <a:lumMod val="85000"/>
                </a:schemeClr>
              </a:solidFill>
            </a:endParaRPr>
          </a:p>
          <a:p>
            <a:r>
              <a:rPr lang="en-US" sz="2000" dirty="0" smtClean="0">
                <a:solidFill>
                  <a:schemeClr val="bg1">
                    <a:lumMod val="85000"/>
                  </a:schemeClr>
                </a:solidFill>
              </a:rPr>
              <a:t>- David Logan</a:t>
            </a:r>
            <a:endParaRPr lang="en-US" sz="2000" dirty="0">
              <a:solidFill>
                <a:schemeClr val="bg1">
                  <a:lumMod val="85000"/>
                </a:schemeClr>
              </a:solidFill>
            </a:endParaRPr>
          </a:p>
        </p:txBody>
      </p:sp>
      <p:sp>
        <p:nvSpPr>
          <p:cNvPr id="2" name="TextBox 1"/>
          <p:cNvSpPr txBox="1"/>
          <p:nvPr/>
        </p:nvSpPr>
        <p:spPr>
          <a:xfrm>
            <a:off x="10591800" y="5061464"/>
            <a:ext cx="2605766" cy="276999"/>
          </a:xfrm>
          <a:prstGeom prst="rect">
            <a:avLst/>
          </a:prstGeom>
          <a:noFill/>
        </p:spPr>
        <p:txBody>
          <a:bodyPr wrap="square" rtlCol="0">
            <a:spAutoFit/>
          </a:bodyPr>
          <a:lstStyle/>
          <a:p>
            <a:pPr algn="ctr"/>
            <a:r>
              <a:rPr lang="en-US" sz="1200" dirty="0" smtClean="0">
                <a:solidFill>
                  <a:schemeClr val="bg1">
                    <a:lumMod val="85000"/>
                  </a:schemeClr>
                </a:solidFill>
              </a:rPr>
              <a:t>David Logan, and Reva Logan</a:t>
            </a:r>
            <a:endParaRPr lang="en-US" sz="1200" dirty="0">
              <a:solidFill>
                <a:schemeClr val="bg1">
                  <a:lumMod val="85000"/>
                </a:schemeClr>
              </a:solidFill>
            </a:endParaRPr>
          </a:p>
        </p:txBody>
      </p:sp>
      <p:sp>
        <p:nvSpPr>
          <p:cNvPr id="19" name="TextBox 18"/>
          <p:cNvSpPr txBox="1"/>
          <p:nvPr/>
        </p:nvSpPr>
        <p:spPr>
          <a:xfrm>
            <a:off x="9906000" y="5361801"/>
            <a:ext cx="4190999" cy="230832"/>
          </a:xfrm>
          <a:prstGeom prst="rect">
            <a:avLst/>
          </a:prstGeom>
          <a:noFill/>
        </p:spPr>
        <p:txBody>
          <a:bodyPr wrap="square" rtlCol="0">
            <a:spAutoFit/>
          </a:bodyPr>
          <a:lstStyle/>
          <a:p>
            <a:pPr algn="ctr"/>
            <a:r>
              <a:rPr lang="en-US" sz="900" dirty="0" smtClean="0">
                <a:solidFill>
                  <a:schemeClr val="bg1">
                    <a:lumMod val="85000"/>
                  </a:schemeClr>
                </a:solidFill>
              </a:rPr>
              <a:t>[From: </a:t>
            </a:r>
            <a:r>
              <a:rPr lang="en-US" sz="900" dirty="0">
                <a:hlinkClick r:id="rId4"/>
              </a:rPr>
              <a:t>http://arts.uchicago.edu/logan-center/about-logan-center</a:t>
            </a:r>
            <a:r>
              <a:rPr lang="en-US" sz="900" dirty="0" smtClean="0">
                <a:solidFill>
                  <a:schemeClr val="bg1">
                    <a:lumMod val="85000"/>
                  </a:schemeClr>
                </a:solidFill>
              </a:rPr>
              <a:t>]</a:t>
            </a:r>
            <a:endParaRPr lang="en-US" sz="900" dirty="0">
              <a:solidFill>
                <a:schemeClr val="bg1">
                  <a:lumMod val="85000"/>
                </a:schemeClr>
              </a:solidFill>
            </a:endParaRPr>
          </a:p>
        </p:txBody>
      </p:sp>
    </p:spTree>
    <p:extLst>
      <p:ext uri="{BB962C8B-B14F-4D97-AF65-F5344CB8AC3E}">
        <p14:creationId xmlns:p14="http://schemas.microsoft.com/office/powerpoint/2010/main" val="723593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0" y="766616"/>
            <a:ext cx="8442264" cy="560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16" descr="C:\Users\dyk5087\Desktop\6.tif"/>
          <p:cNvPicPr/>
          <p:nvPr/>
        </p:nvPicPr>
        <p:blipFill rotWithShape="1">
          <a:blip r:embed="rId4">
            <a:extLst>
              <a:ext uri="{28A0092B-C50C-407E-A947-70E740481C1C}">
                <a14:useLocalDpi xmlns:a14="http://schemas.microsoft.com/office/drawing/2010/main" val="0"/>
              </a:ext>
            </a:extLst>
          </a:blip>
          <a:srcRect l="28458" b="36193"/>
          <a:stretch/>
        </p:blipFill>
        <p:spPr bwMode="auto">
          <a:xfrm>
            <a:off x="2078955" y="954505"/>
            <a:ext cx="4528887" cy="5488158"/>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1559123" y="954505"/>
            <a:ext cx="519832" cy="754469"/>
          </a:xfrm>
          <a:prstGeom prst="rect">
            <a:avLst/>
          </a:prstGeom>
        </p:spPr>
      </p:pic>
      <p:sp>
        <p:nvSpPr>
          <p:cNvPr id="20" name="TextBox 19"/>
          <p:cNvSpPr txBox="1"/>
          <p:nvPr/>
        </p:nvSpPr>
        <p:spPr>
          <a:xfrm>
            <a:off x="18677020" y="1917100"/>
            <a:ext cx="8754980" cy="523220"/>
          </a:xfrm>
          <a:prstGeom prst="rect">
            <a:avLst/>
          </a:prstGeom>
          <a:noFill/>
        </p:spPr>
        <p:txBody>
          <a:bodyPr wrap="square" rtlCol="0">
            <a:spAutoFit/>
          </a:bodyPr>
          <a:lstStyle/>
          <a:p>
            <a:r>
              <a:rPr lang="en-US" sz="2800" b="1" i="1" u="sng" dirty="0" smtClean="0">
                <a:solidFill>
                  <a:schemeClr val="bg1">
                    <a:lumMod val="85000"/>
                  </a:schemeClr>
                </a:solidFill>
                <a:latin typeface="+mj-lt"/>
              </a:rPr>
              <a:t>Design Goal</a:t>
            </a:r>
            <a:endParaRPr lang="en-US" sz="2800" b="1" i="1" u="sng" dirty="0">
              <a:solidFill>
                <a:schemeClr val="bg1">
                  <a:lumMod val="85000"/>
                </a:schemeClr>
              </a:solidFill>
              <a:latin typeface="+mj-lt"/>
            </a:endParaRPr>
          </a:p>
        </p:txBody>
      </p:sp>
      <p:sp>
        <p:nvSpPr>
          <p:cNvPr id="21" name="TextBox 20"/>
          <p:cNvSpPr txBox="1"/>
          <p:nvPr/>
        </p:nvSpPr>
        <p:spPr>
          <a:xfrm>
            <a:off x="18677020" y="2733131"/>
            <a:ext cx="7726279" cy="3354765"/>
          </a:xfrm>
          <a:prstGeom prst="rect">
            <a:avLst/>
          </a:prstGeom>
          <a:noFill/>
        </p:spPr>
        <p:txBody>
          <a:bodyPr wrap="square" rtlCol="0">
            <a:spAutoFit/>
          </a:bodyPr>
          <a:lstStyle/>
          <a:p>
            <a:pPr marL="342900" indent="-342900">
              <a:lnSpc>
                <a:spcPct val="150000"/>
              </a:lnSpc>
              <a:buFontTx/>
              <a:buChar char="-"/>
            </a:pPr>
            <a:r>
              <a:rPr lang="en-US" sz="2400" b="1" dirty="0" smtClean="0">
                <a:solidFill>
                  <a:schemeClr val="bg1">
                    <a:lumMod val="85000"/>
                  </a:schemeClr>
                </a:solidFill>
                <a:latin typeface="+mn-lt"/>
              </a:rPr>
              <a:t>Uniform Light Distribution</a:t>
            </a:r>
          </a:p>
          <a:p>
            <a:pPr marL="342900" indent="-342900">
              <a:lnSpc>
                <a:spcPct val="150000"/>
              </a:lnSpc>
              <a:buFontTx/>
              <a:buChar char="-"/>
            </a:pPr>
            <a:r>
              <a:rPr lang="en-US" sz="2400" b="1" dirty="0" smtClean="0">
                <a:solidFill>
                  <a:schemeClr val="bg1">
                    <a:lumMod val="85000"/>
                  </a:schemeClr>
                </a:solidFill>
                <a:latin typeface="+mn-lt"/>
              </a:rPr>
              <a:t>Flexible lighting</a:t>
            </a:r>
          </a:p>
          <a:p>
            <a:pPr marL="342900" indent="-342900">
              <a:lnSpc>
                <a:spcPct val="150000"/>
              </a:lnSpc>
              <a:buFontTx/>
              <a:buChar char="-"/>
            </a:pPr>
            <a:r>
              <a:rPr lang="en-US" sz="2400" b="1" dirty="0" smtClean="0">
                <a:solidFill>
                  <a:schemeClr val="bg1">
                    <a:lumMod val="85000"/>
                  </a:schemeClr>
                </a:solidFill>
                <a:latin typeface="+mn-lt"/>
              </a:rPr>
              <a:t>Provide different Scenes for various activities</a:t>
            </a:r>
          </a:p>
          <a:p>
            <a:pPr marL="342900" indent="-342900">
              <a:lnSpc>
                <a:spcPct val="150000"/>
              </a:lnSpc>
              <a:buFontTx/>
              <a:buChar char="-"/>
            </a:pPr>
            <a:endParaRPr lang="en-US" sz="2000" dirty="0" smtClean="0">
              <a:solidFill>
                <a:schemeClr val="bg1"/>
              </a:solidFill>
            </a:endParaRPr>
          </a:p>
          <a:p>
            <a:pPr marL="342900" indent="-342900">
              <a:lnSpc>
                <a:spcPct val="150000"/>
              </a:lnSpc>
              <a:buFontTx/>
              <a:buChar char="-"/>
            </a:pPr>
            <a:endParaRPr lang="en-US" sz="2000" dirty="0" smtClean="0">
              <a:solidFill>
                <a:schemeClr val="bg1"/>
              </a:solidFill>
            </a:endParaRP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cxnSp>
        <p:nvCxnSpPr>
          <p:cNvPr id="4" name="Straight Connector 3"/>
          <p:cNvCxnSpPr/>
          <p:nvPr/>
        </p:nvCxnSpPr>
        <p:spPr>
          <a:xfrm>
            <a:off x="4372895" y="1143000"/>
            <a:ext cx="1676402" cy="0"/>
          </a:xfrm>
          <a:prstGeom prst="line">
            <a:avLst/>
          </a:prstGeom>
          <a:ln w="101600">
            <a:solidFill>
              <a:srgbClr val="5883D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049297" y="1143000"/>
            <a:ext cx="0" cy="1035710"/>
          </a:xfrm>
          <a:prstGeom prst="line">
            <a:avLst/>
          </a:prstGeom>
          <a:ln w="101600">
            <a:solidFill>
              <a:srgbClr val="5883D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019800" y="4755490"/>
            <a:ext cx="0" cy="730910"/>
          </a:xfrm>
          <a:prstGeom prst="line">
            <a:avLst/>
          </a:prstGeom>
          <a:ln w="101600">
            <a:solidFill>
              <a:srgbClr val="5883D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277601" y="6474768"/>
            <a:ext cx="4190999" cy="230832"/>
          </a:xfrm>
          <a:prstGeom prst="rect">
            <a:avLst/>
          </a:prstGeom>
          <a:noFill/>
        </p:spPr>
        <p:txBody>
          <a:bodyPr wrap="square" rtlCol="0">
            <a:spAutoFit/>
          </a:bodyPr>
          <a:lstStyle/>
          <a:p>
            <a:pPr algn="ctr"/>
            <a:r>
              <a:rPr lang="en-US" sz="900" dirty="0" smtClean="0">
                <a:solidFill>
                  <a:schemeClr val="bg1"/>
                </a:solidFill>
              </a:rPr>
              <a:t>[From: </a:t>
            </a:r>
            <a:r>
              <a:rPr lang="en-US" sz="900" dirty="0">
                <a:solidFill>
                  <a:schemeClr val="bg1"/>
                </a:solidFill>
              </a:rPr>
              <a:t>http://facilities.uchicago.edu/construction/performing-arts/</a:t>
            </a:r>
            <a:r>
              <a:rPr lang="en-US" sz="900" dirty="0" smtClean="0">
                <a:solidFill>
                  <a:schemeClr val="bg1"/>
                </a:solidFill>
              </a:rPr>
              <a:t>]</a:t>
            </a:r>
            <a:endParaRPr lang="en-US" sz="900" dirty="0">
              <a:solidFill>
                <a:schemeClr val="bg1"/>
              </a:solidFill>
            </a:endParaRPr>
          </a:p>
        </p:txBody>
      </p:sp>
    </p:spTree>
    <p:extLst>
      <p:ext uri="{BB962C8B-B14F-4D97-AF65-F5344CB8AC3E}">
        <p14:creationId xmlns:p14="http://schemas.microsoft.com/office/powerpoint/2010/main" val="173327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3" descr="C:\Users\dyk5087\Desktop\Captur1e.png"/>
          <p:cNvPicPr>
            <a:picLocks noChangeAspect="1" noChangeArrowheads="1"/>
          </p:cNvPicPr>
          <p:nvPr/>
        </p:nvPicPr>
        <p:blipFill rotWithShape="1">
          <a:blip r:embed="rId3">
            <a:extLst>
              <a:ext uri="{28A0092B-C50C-407E-A947-70E740481C1C}">
                <a14:useLocalDpi xmlns:a14="http://schemas.microsoft.com/office/drawing/2010/main" val="0"/>
              </a:ext>
            </a:extLst>
          </a:blip>
          <a:srcRect t="7924"/>
          <a:stretch/>
        </p:blipFill>
        <p:spPr bwMode="auto">
          <a:xfrm rot="10800000">
            <a:off x="10535192" y="1119564"/>
            <a:ext cx="837109" cy="116643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9" name="Picture 2" descr="E:\AE Thesis\Tech Report\Tech Report 3\plan\Penthouse1.png"/>
          <p:cNvPicPr>
            <a:picLocks noChangeAspect="1" noChangeArrowheads="1"/>
          </p:cNvPicPr>
          <p:nvPr/>
        </p:nvPicPr>
        <p:blipFill rotWithShape="1">
          <a:blip r:embed="rId4">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20574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4003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743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3124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505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886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4267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a:t>
            </a:r>
            <a:endParaRPr lang="en-US" dirty="0" smtClean="0">
              <a:solidFill>
                <a:srgbClr val="FF0000"/>
              </a:solidFill>
            </a:endParaRPr>
          </a:p>
          <a:p>
            <a:endParaRPr lang="en-US" dirty="0" smtClean="0">
              <a:solidFill>
                <a:srgbClr val="00B050"/>
              </a:solidFill>
            </a:endParaRPr>
          </a:p>
          <a:p>
            <a:r>
              <a:rPr lang="en-US" dirty="0" smtClean="0">
                <a:solidFill>
                  <a:srgbClr val="00B050"/>
                </a:solidFill>
              </a:rPr>
              <a:t>Zone 2</a:t>
            </a:r>
            <a:endParaRPr lang="en-US" dirty="0" smtClean="0">
              <a:solidFill>
                <a:schemeClr val="bg1"/>
              </a:solidFill>
            </a:endParaRPr>
          </a:p>
          <a:p>
            <a:r>
              <a:rPr lang="en-US" dirty="0" smtClean="0">
                <a:solidFill>
                  <a:srgbClr val="FF0000"/>
                </a:solidFill>
              </a:rPr>
              <a:t> </a:t>
            </a:r>
          </a:p>
          <a:p>
            <a:r>
              <a:rPr lang="en-US" dirty="0" smtClean="0">
                <a:solidFill>
                  <a:schemeClr val="accent1"/>
                </a:solidFill>
              </a:rPr>
              <a:t>Zone 3</a:t>
            </a:r>
            <a:endParaRPr lang="en-US" dirty="0" smtClean="0">
              <a:solidFill>
                <a:schemeClr val="bg1"/>
              </a:solidFill>
            </a:endParaRPr>
          </a:p>
          <a:p>
            <a:r>
              <a:rPr lang="en-US" dirty="0" smtClean="0">
                <a:solidFill>
                  <a:srgbClr val="FF0000"/>
                </a:solidFill>
              </a:rPr>
              <a:t> </a:t>
            </a:r>
          </a:p>
          <a:p>
            <a:r>
              <a:rPr lang="en-US" dirty="0" smtClean="0">
                <a:solidFill>
                  <a:srgbClr val="FFFF00"/>
                </a:solidFill>
              </a:rPr>
              <a:t>Zone 4</a:t>
            </a:r>
            <a:endParaRPr lang="en-US" dirty="0" smtClean="0">
              <a:solidFill>
                <a:srgbClr val="FF0000"/>
              </a:solidFill>
            </a:endParaRPr>
          </a:p>
          <a:p>
            <a:endParaRPr lang="en-US" dirty="0" smtClean="0">
              <a:solidFill>
                <a:srgbClr val="FF0000"/>
              </a:solidFill>
            </a:endParaRPr>
          </a:p>
          <a:p>
            <a:r>
              <a:rPr lang="en-US" dirty="0" smtClean="0">
                <a:solidFill>
                  <a:srgbClr val="FF0000"/>
                </a:solidFill>
              </a:rPr>
              <a:t>Zone 5</a:t>
            </a:r>
            <a:endParaRPr lang="en-US" dirty="0" smtClean="0">
              <a:solidFill>
                <a:schemeClr val="bg1"/>
              </a:solidFill>
            </a:endParaRPr>
          </a:p>
        </p:txBody>
      </p:sp>
      <p:pic>
        <p:nvPicPr>
          <p:cNvPr id="4099" name="Picture 3" descr="C:\Users\dyk5087\Desktop\Captur1e.png"/>
          <p:cNvPicPr>
            <a:picLocks noChangeAspect="1" noChangeArrowheads="1"/>
          </p:cNvPicPr>
          <p:nvPr/>
        </p:nvPicPr>
        <p:blipFill rotWithShape="1">
          <a:blip r:embed="rId3">
            <a:extLst>
              <a:ext uri="{28A0092B-C50C-407E-A947-70E740481C1C}">
                <a14:useLocalDpi xmlns:a14="http://schemas.microsoft.com/office/drawing/2010/main" val="0"/>
              </a:ext>
            </a:extLst>
          </a:blip>
          <a:srcRect t="6767"/>
          <a:stretch/>
        </p:blipFill>
        <p:spPr bwMode="auto">
          <a:xfrm>
            <a:off x="11011445" y="1733550"/>
            <a:ext cx="83710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dyk5087\Desktop\Captur1e.png"/>
          <p:cNvPicPr>
            <a:picLocks noChangeAspect="1" noChangeArrowheads="1"/>
          </p:cNvPicPr>
          <p:nvPr/>
        </p:nvPicPr>
        <p:blipFill rotWithShape="1">
          <a:blip r:embed="rId3">
            <a:extLst>
              <a:ext uri="{28A0092B-C50C-407E-A947-70E740481C1C}">
                <a14:useLocalDpi xmlns:a14="http://schemas.microsoft.com/office/drawing/2010/main" val="0"/>
              </a:ext>
            </a:extLst>
          </a:blip>
          <a:srcRect t="6391"/>
          <a:stretch/>
        </p:blipFill>
        <p:spPr bwMode="auto">
          <a:xfrm>
            <a:off x="10116637" y="1738312"/>
            <a:ext cx="837109" cy="11858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67900" y="967164"/>
            <a:ext cx="2342052" cy="22098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2496800" y="1672679"/>
            <a:ext cx="4876800" cy="769441"/>
          </a:xfrm>
          <a:prstGeom prst="rect">
            <a:avLst/>
          </a:prstGeom>
          <a:noFill/>
        </p:spPr>
        <p:txBody>
          <a:bodyPr wrap="square" rtlCol="0">
            <a:spAutoFit/>
          </a:bodyPr>
          <a:lstStyle/>
          <a:p>
            <a:r>
              <a:rPr lang="en-US" dirty="0" smtClean="0">
                <a:solidFill>
                  <a:schemeClr val="bg1"/>
                </a:solidFill>
              </a:rPr>
              <a:t>Custom LED Pendant Light</a:t>
            </a:r>
          </a:p>
          <a:p>
            <a:r>
              <a:rPr lang="en-US" dirty="0" smtClean="0">
                <a:solidFill>
                  <a:schemeClr val="bg1"/>
                </a:solidFill>
              </a:rPr>
              <a:t>(2) for down, (1) for Up</a:t>
            </a:r>
            <a:endParaRPr lang="en-US" dirty="0">
              <a:solidFill>
                <a:schemeClr val="bg1"/>
              </a:solidFill>
            </a:endParaRPr>
          </a:p>
        </p:txBody>
      </p:sp>
      <p:sp>
        <p:nvSpPr>
          <p:cNvPr id="62" name="Rectangle 61"/>
          <p:cNvSpPr/>
          <p:nvPr/>
        </p:nvSpPr>
        <p:spPr>
          <a:xfrm>
            <a:off x="11429451" y="3276600"/>
            <a:ext cx="780501" cy="190500"/>
          </a:xfrm>
          <a:prstGeom prst="rect">
            <a:avLst/>
          </a:prstGeom>
          <a:solidFill>
            <a:srgbClr val="759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0648950" y="3276600"/>
            <a:ext cx="780501" cy="1905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867900" y="3276600"/>
            <a:ext cx="780501" cy="1905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Users\dyk5087\Desktop\12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1901" y="428625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9868174" y="3886200"/>
            <a:ext cx="2342052" cy="22098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867899" y="6183214"/>
            <a:ext cx="2342053" cy="190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2496800" y="4640759"/>
            <a:ext cx="4876800" cy="430887"/>
          </a:xfrm>
          <a:prstGeom prst="rect">
            <a:avLst/>
          </a:prstGeom>
          <a:noFill/>
        </p:spPr>
        <p:txBody>
          <a:bodyPr wrap="square" rtlCol="0">
            <a:spAutoFit/>
          </a:bodyPr>
          <a:lstStyle/>
          <a:p>
            <a:r>
              <a:rPr lang="en-US" dirty="0" smtClean="0">
                <a:solidFill>
                  <a:schemeClr val="bg1"/>
                </a:solidFill>
              </a:rPr>
              <a:t>LED Spot Light</a:t>
            </a:r>
            <a:endParaRPr lang="en-US" dirty="0">
              <a:solidFill>
                <a:schemeClr val="bg1"/>
              </a:solidFill>
            </a:endParaRPr>
          </a:p>
        </p:txBody>
      </p:sp>
      <p:pic>
        <p:nvPicPr>
          <p:cNvPr id="4101" name="Picture 5" descr="C:\Users\dyk5087\Desktop\123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34613" y="1385887"/>
            <a:ext cx="1879867" cy="116681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19374948" y="914400"/>
            <a:ext cx="2342052" cy="22098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9403521" y="3276600"/>
            <a:ext cx="2342053" cy="190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2174200" y="1668959"/>
            <a:ext cx="4876800" cy="430887"/>
          </a:xfrm>
          <a:prstGeom prst="rect">
            <a:avLst/>
          </a:prstGeom>
          <a:noFill/>
        </p:spPr>
        <p:txBody>
          <a:bodyPr wrap="square" rtlCol="0">
            <a:spAutoFit/>
          </a:bodyPr>
          <a:lstStyle/>
          <a:p>
            <a:r>
              <a:rPr lang="en-US" dirty="0" smtClean="0">
                <a:solidFill>
                  <a:schemeClr val="bg1"/>
                </a:solidFill>
              </a:rPr>
              <a:t>3” aperture Recessed </a:t>
            </a:r>
            <a:r>
              <a:rPr lang="en-US" dirty="0" err="1" smtClean="0">
                <a:solidFill>
                  <a:schemeClr val="bg1"/>
                </a:solidFill>
              </a:rPr>
              <a:t>Downlight</a:t>
            </a:r>
            <a:endParaRPr lang="en-US" dirty="0">
              <a:solidFill>
                <a:schemeClr val="bg1"/>
              </a:solidFill>
            </a:endParaRPr>
          </a:p>
        </p:txBody>
      </p:sp>
    </p:spTree>
    <p:extLst>
      <p:ext uri="{BB962C8B-B14F-4D97-AF65-F5344CB8AC3E}">
        <p14:creationId xmlns:p14="http://schemas.microsoft.com/office/powerpoint/2010/main" val="2273215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4099"/>
                                        </p:tgtEl>
                                        <p:attrNameLst>
                                          <p:attrName>style.visibility</p:attrName>
                                        </p:attrNameLst>
                                      </p:cBhvr>
                                      <p:to>
                                        <p:strVal val="visible"/>
                                      </p:to>
                                    </p:set>
                                    <p:animEffect transition="in" filter="fade">
                                      <p:cBhvr>
                                        <p:cTn id="52" dur="500"/>
                                        <p:tgtEl>
                                          <p:spTgt spid="4099"/>
                                        </p:tgtEl>
                                      </p:cBhvr>
                                    </p:animEffect>
                                  </p:childTnLst>
                                </p:cTn>
                              </p:par>
                              <p:par>
                                <p:cTn id="53" presetID="10"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10" presetClass="entr" presetSubtype="0"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Effect transition="in" filter="fade">
                                      <p:cBhvr>
                                        <p:cTn id="77" dur="500"/>
                                        <p:tgtEl>
                                          <p:spTgt spid="4">
                                            <p:txEl>
                                              <p:pRg st="0" end="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4">
                                            <p:txEl>
                                              <p:pRg st="2" end="2"/>
                                            </p:txEl>
                                          </p:spTgt>
                                        </p:tgtEl>
                                        <p:attrNameLst>
                                          <p:attrName>style.visibility</p:attrName>
                                        </p:attrNameLst>
                                      </p:cBhvr>
                                      <p:to>
                                        <p:strVal val="visible"/>
                                      </p:to>
                                    </p:set>
                                    <p:animEffect transition="in" filter="fade">
                                      <p:cBhvr>
                                        <p:cTn id="80" dur="500"/>
                                        <p:tgtEl>
                                          <p:spTgt spid="4">
                                            <p:txEl>
                                              <p:pRg st="2" end="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Effect transition="in" filter="fade">
                                      <p:cBhvr>
                                        <p:cTn id="83" dur="500"/>
                                        <p:tgtEl>
                                          <p:spTgt spid="4">
                                            <p:txEl>
                                              <p:pRg st="3" end="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4">
                                            <p:txEl>
                                              <p:pRg st="4" end="4"/>
                                            </p:txEl>
                                          </p:spTgt>
                                        </p:tgtEl>
                                        <p:attrNameLst>
                                          <p:attrName>style.visibility</p:attrName>
                                        </p:attrNameLst>
                                      </p:cBhvr>
                                      <p:to>
                                        <p:strVal val="visible"/>
                                      </p:to>
                                    </p:set>
                                    <p:animEffect transition="in" filter="fade">
                                      <p:cBhvr>
                                        <p:cTn id="86" dur="500"/>
                                        <p:tgtEl>
                                          <p:spTgt spid="4">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100"/>
                                        </p:tgtEl>
                                        <p:attrNameLst>
                                          <p:attrName>style.visibility</p:attrName>
                                        </p:attrNameLst>
                                      </p:cBhvr>
                                      <p:to>
                                        <p:strVal val="visible"/>
                                      </p:to>
                                    </p:set>
                                    <p:animEffect transition="in" filter="fade">
                                      <p:cBhvr>
                                        <p:cTn id="91" dur="500"/>
                                        <p:tgtEl>
                                          <p:spTgt spid="410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4">
                                            <p:txEl>
                                              <p:pRg st="6" end="6"/>
                                            </p:txEl>
                                          </p:spTgt>
                                        </p:tgtEl>
                                        <p:attrNameLst>
                                          <p:attrName>style.visibility</p:attrName>
                                        </p:attrNameLst>
                                      </p:cBhvr>
                                      <p:to>
                                        <p:strVal val="visible"/>
                                      </p:to>
                                    </p:set>
                                    <p:animEffect transition="in" filter="fade">
                                      <p:cBhvr>
                                        <p:cTn id="125" dur="500"/>
                                        <p:tgtEl>
                                          <p:spTgt spid="4">
                                            <p:txEl>
                                              <p:pRg st="6" end="6"/>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500"/>
                                        <p:tgtEl>
                                          <p:spTgt spid="5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fade">
                                      <p:cBhvr>
                                        <p:cTn id="136" dur="500"/>
                                        <p:tgtEl>
                                          <p:spTgt spid="5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fade">
                                      <p:cBhvr>
                                        <p:cTn id="139" dur="500"/>
                                        <p:tgtEl>
                                          <p:spTgt spid="5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500"/>
                                        <p:tgtEl>
                                          <p:spTgt spid="5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500"/>
                                        <p:tgtEl>
                                          <p:spTgt spid="5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fade">
                                      <p:cBhvr>
                                        <p:cTn id="148" dur="500"/>
                                        <p:tgtEl>
                                          <p:spTgt spid="5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fade">
                                      <p:cBhvr>
                                        <p:cTn id="151" dur="500"/>
                                        <p:tgtEl>
                                          <p:spTgt spid="4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48"/>
                                        </p:tgtEl>
                                        <p:attrNameLst>
                                          <p:attrName>style.visibility</p:attrName>
                                        </p:attrNameLst>
                                      </p:cBhvr>
                                      <p:to>
                                        <p:strVal val="visible"/>
                                      </p:to>
                                    </p:set>
                                    <p:animEffect transition="in" filter="fade">
                                      <p:cBhvr>
                                        <p:cTn id="154" dur="500"/>
                                        <p:tgtEl>
                                          <p:spTgt spid="48"/>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500"/>
                                        <p:tgtEl>
                                          <p:spTgt spid="4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46"/>
                                        </p:tgtEl>
                                        <p:attrNameLst>
                                          <p:attrName>style.visibility</p:attrName>
                                        </p:attrNameLst>
                                      </p:cBhvr>
                                      <p:to>
                                        <p:strVal val="visible"/>
                                      </p:to>
                                    </p:set>
                                    <p:animEffect transition="in" filter="fade">
                                      <p:cBhvr>
                                        <p:cTn id="160" dur="500"/>
                                        <p:tgtEl>
                                          <p:spTgt spid="46"/>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45"/>
                                        </p:tgtEl>
                                        <p:attrNameLst>
                                          <p:attrName>style.visibility</p:attrName>
                                        </p:attrNameLst>
                                      </p:cBhvr>
                                      <p:to>
                                        <p:strVal val="visible"/>
                                      </p:to>
                                    </p:set>
                                    <p:animEffect transition="in" filter="fade">
                                      <p:cBhvr>
                                        <p:cTn id="163" dur="500"/>
                                        <p:tgtEl>
                                          <p:spTgt spid="4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nodeType="withEffect">
                                  <p:stCondLst>
                                    <p:cond delay="0"/>
                                  </p:stCondLst>
                                  <p:childTnLst>
                                    <p:set>
                                      <p:cBhvr>
                                        <p:cTn id="168" dur="1" fill="hold">
                                          <p:stCondLst>
                                            <p:cond delay="0"/>
                                          </p:stCondLst>
                                        </p:cTn>
                                        <p:tgtEl>
                                          <p:spTgt spid="4101"/>
                                        </p:tgtEl>
                                        <p:attrNameLst>
                                          <p:attrName>style.visibility</p:attrName>
                                        </p:attrNameLst>
                                      </p:cBhvr>
                                      <p:to>
                                        <p:strVal val="visible"/>
                                      </p:to>
                                    </p:set>
                                    <p:animEffect transition="in" filter="fade">
                                      <p:cBhvr>
                                        <p:cTn id="169" dur="500"/>
                                        <p:tgtEl>
                                          <p:spTgt spid="410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9"/>
                                        </p:tgtEl>
                                        <p:attrNameLst>
                                          <p:attrName>style.visibility</p:attrName>
                                        </p:attrNameLst>
                                      </p:cBhvr>
                                      <p:to>
                                        <p:strVal val="visible"/>
                                      </p:to>
                                    </p:set>
                                    <p:animEffect transition="in" filter="fade">
                                      <p:cBhvr>
                                        <p:cTn id="172" dur="500"/>
                                        <p:tgtEl>
                                          <p:spTgt spid="6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1"/>
                                        </p:tgtEl>
                                        <p:attrNameLst>
                                          <p:attrName>style.visibility</p:attrName>
                                        </p:attrNameLst>
                                      </p:cBhvr>
                                      <p:to>
                                        <p:strVal val="visible"/>
                                      </p:to>
                                    </p:set>
                                    <p:animEffect transition="in" filter="fade">
                                      <p:cBhvr>
                                        <p:cTn id="175" dur="500"/>
                                        <p:tgtEl>
                                          <p:spTgt spid="71"/>
                                        </p:tgtEl>
                                      </p:cBhvr>
                                    </p:animEffect>
                                  </p:childTnLst>
                                </p:cTn>
                              </p:par>
                            </p:childTnLst>
                          </p:cTn>
                        </p:par>
                        <p:par>
                          <p:cTn id="176" fill="hold">
                            <p:stCondLst>
                              <p:cond delay="500"/>
                            </p:stCondLst>
                            <p:childTnLst>
                              <p:par>
                                <p:cTn id="177" presetID="10" presetClass="entr" presetSubtype="0" fill="hold" nodeType="afterEffect">
                                  <p:stCondLst>
                                    <p:cond delay="0"/>
                                  </p:stCondLst>
                                  <p:childTnLst>
                                    <p:set>
                                      <p:cBhvr>
                                        <p:cTn id="178" dur="1" fill="hold">
                                          <p:stCondLst>
                                            <p:cond delay="0"/>
                                          </p:stCondLst>
                                        </p:cTn>
                                        <p:tgtEl>
                                          <p:spTgt spid="4">
                                            <p:txEl>
                                              <p:pRg st="8" end="8"/>
                                            </p:txEl>
                                          </p:spTgt>
                                        </p:tgtEl>
                                        <p:attrNameLst>
                                          <p:attrName>style.visibility</p:attrName>
                                        </p:attrNameLst>
                                      </p:cBhvr>
                                      <p:to>
                                        <p:strVal val="visible"/>
                                      </p:to>
                                    </p:set>
                                    <p:animEffect transition="in" filter="fade">
                                      <p:cBhvr>
                                        <p:cTn id="17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 grpId="0" animBg="1"/>
      <p:bldP spid="60" grpId="0"/>
      <p:bldP spid="62" grpId="0" animBg="1"/>
      <p:bldP spid="64" grpId="0" animBg="1"/>
      <p:bldP spid="65" grpId="0" animBg="1"/>
      <p:bldP spid="66" grpId="0" animBg="1"/>
      <p:bldP spid="67" grpId="0" animBg="1"/>
      <p:bldP spid="68" grpId="0"/>
      <p:bldP spid="69" grpId="0" animBg="1"/>
      <p:bldP spid="70" grpId="0" animBg="1"/>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9" name="Picture 2" descr="E:\AE Thesis\Tech Report\Tech Report 3\plan\Penthouse1.png"/>
          <p:cNvPicPr>
            <a:picLocks noChangeAspect="1" noChangeArrowheads="1"/>
          </p:cNvPicPr>
          <p:nvPr/>
        </p:nvPicPr>
        <p:blipFill rotWithShape="1">
          <a:blip r:embed="rId3">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20574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4003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743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3124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505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886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4267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E:\AE Thesis\AutoCAD model\Penthouse_RayTraceImages\Render_Calc3.jpg"/>
          <p:cNvPicPr/>
          <p:nvPr/>
        </p:nvPicPr>
        <p:blipFill rotWithShape="1">
          <a:blip r:embed="rId4">
            <a:extLst>
              <a:ext uri="{28A0092B-C50C-407E-A947-70E740481C1C}">
                <a14:useLocalDpi xmlns:a14="http://schemas.microsoft.com/office/drawing/2010/main" val="0"/>
              </a:ext>
            </a:extLst>
          </a:blip>
          <a:srcRect l="18417" t="3578" r="18864" b="3578"/>
          <a:stretch/>
        </p:blipFill>
        <p:spPr bwMode="auto">
          <a:xfrm>
            <a:off x="9325927" y="749407"/>
            <a:ext cx="4447223" cy="5625883"/>
          </a:xfrm>
          <a:prstGeom prst="rect">
            <a:avLst/>
          </a:prstGeom>
          <a:noFill/>
          <a:ln>
            <a:noFill/>
          </a:ln>
          <a:extLst>
            <a:ext uri="{53640926-AAD7-44D8-BBD7-CCE9431645EC}">
              <a14:shadowObscured xmlns:a14="http://schemas.microsoft.com/office/drawing/2010/main"/>
            </a:ext>
          </a:extLst>
        </p:spPr>
      </p:pic>
      <p:pic>
        <p:nvPicPr>
          <p:cNvPr id="73" name="Picture 72" descr="E:\AE Thesis\AutoCAD model\Penthouse_RayTraceImages\Capture.PNG"/>
          <p:cNvPicPr/>
          <p:nvPr/>
        </p:nvPicPr>
        <p:blipFill>
          <a:blip r:embed="rId5">
            <a:extLst>
              <a:ext uri="{28A0092B-C50C-407E-A947-70E740481C1C}">
                <a14:useLocalDpi xmlns:a14="http://schemas.microsoft.com/office/drawing/2010/main" val="0"/>
              </a:ext>
            </a:extLst>
          </a:blip>
          <a:srcRect/>
          <a:stretch>
            <a:fillRect/>
          </a:stretch>
        </p:blipFill>
        <p:spPr bwMode="auto">
          <a:xfrm>
            <a:off x="13773150" y="721053"/>
            <a:ext cx="4455519" cy="5652661"/>
          </a:xfrm>
          <a:prstGeom prst="rect">
            <a:avLst/>
          </a:prstGeom>
          <a:noFill/>
          <a:ln>
            <a:noFill/>
          </a:ln>
        </p:spPr>
      </p:pic>
      <p:pic>
        <p:nvPicPr>
          <p:cNvPr id="74" name="Picture 73" descr="E:\AE Thesis\AutoCAD model\Penthouse_RayTraceImages\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16500" y="3514724"/>
            <a:ext cx="512169" cy="2858989"/>
          </a:xfrm>
          <a:prstGeom prst="rect">
            <a:avLst/>
          </a:prstGeom>
          <a:noFill/>
          <a:ln>
            <a:noFill/>
          </a:ln>
        </p:spPr>
      </p:pic>
      <p:sp>
        <p:nvSpPr>
          <p:cNvPr id="75" name="TextBox 74"/>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100% Output</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100% Output</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100% Output</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ON</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ON</a:t>
            </a:r>
          </a:p>
        </p:txBody>
      </p:sp>
      <p:sp>
        <p:nvSpPr>
          <p:cNvPr id="76" name="TextBox 75"/>
          <p:cNvSpPr txBox="1"/>
          <p:nvPr/>
        </p:nvSpPr>
        <p:spPr>
          <a:xfrm>
            <a:off x="24041100" y="1676400"/>
            <a:ext cx="2628900" cy="369332"/>
          </a:xfrm>
          <a:prstGeom prst="rect">
            <a:avLst/>
          </a:prstGeom>
          <a:noFill/>
        </p:spPr>
        <p:txBody>
          <a:bodyPr wrap="square" rtlCol="0">
            <a:spAutoFit/>
          </a:bodyPr>
          <a:lstStyle/>
          <a:p>
            <a:r>
              <a:rPr lang="en-US" sz="1800" b="1" dirty="0" smtClean="0">
                <a:solidFill>
                  <a:schemeClr val="bg1"/>
                </a:solidFill>
              </a:rPr>
              <a:t>Eh (lux</a:t>
            </a:r>
            <a:r>
              <a:rPr lang="en-US" sz="1800" dirty="0" smtClean="0">
                <a:solidFill>
                  <a:schemeClr val="bg1"/>
                </a:solidFill>
              </a:rPr>
              <a:t>)       </a:t>
            </a:r>
            <a:r>
              <a:rPr lang="en-US" sz="1800" b="1" dirty="0" err="1" smtClean="0">
                <a:solidFill>
                  <a:schemeClr val="bg1"/>
                </a:solidFill>
              </a:rPr>
              <a:t>Avg:Min</a:t>
            </a:r>
            <a:endParaRPr lang="en-US" sz="1800" b="1" dirty="0">
              <a:solidFill>
                <a:schemeClr val="bg1"/>
              </a:solidFill>
            </a:endParaRPr>
          </a:p>
        </p:txBody>
      </p:sp>
      <p:sp>
        <p:nvSpPr>
          <p:cNvPr id="77" name="TextBox 76"/>
          <p:cNvSpPr txBox="1"/>
          <p:nvPr/>
        </p:nvSpPr>
        <p:spPr>
          <a:xfrm>
            <a:off x="24041100" y="2198459"/>
            <a:ext cx="1181100" cy="369332"/>
          </a:xfrm>
          <a:prstGeom prst="rect">
            <a:avLst/>
          </a:prstGeom>
          <a:noFill/>
        </p:spPr>
        <p:txBody>
          <a:bodyPr wrap="square" rtlCol="0">
            <a:spAutoFit/>
          </a:bodyPr>
          <a:lstStyle/>
          <a:p>
            <a:pPr algn="ctr"/>
            <a:r>
              <a:rPr lang="en-US" sz="1800" b="1" dirty="0" smtClean="0">
                <a:solidFill>
                  <a:schemeClr val="bg1"/>
                </a:solidFill>
              </a:rPr>
              <a:t>300</a:t>
            </a:r>
            <a:endParaRPr lang="en-US" sz="1800" b="1" dirty="0">
              <a:solidFill>
                <a:schemeClr val="bg1"/>
              </a:solidFill>
            </a:endParaRPr>
          </a:p>
        </p:txBody>
      </p:sp>
      <p:sp>
        <p:nvSpPr>
          <p:cNvPr id="78" name="TextBox 77"/>
          <p:cNvSpPr txBox="1"/>
          <p:nvPr/>
        </p:nvSpPr>
        <p:spPr>
          <a:xfrm>
            <a:off x="25303842" y="2198459"/>
            <a:ext cx="1181100" cy="369332"/>
          </a:xfrm>
          <a:prstGeom prst="rect">
            <a:avLst/>
          </a:prstGeom>
          <a:noFill/>
        </p:spPr>
        <p:txBody>
          <a:bodyPr wrap="square" rtlCol="0">
            <a:spAutoFit/>
          </a:bodyPr>
          <a:lstStyle/>
          <a:p>
            <a:pPr algn="ctr"/>
            <a:r>
              <a:rPr lang="en-US" sz="1800" b="1" dirty="0" smtClean="0">
                <a:solidFill>
                  <a:schemeClr val="bg1"/>
                </a:solidFill>
              </a:rPr>
              <a:t>1.5:1</a:t>
            </a:r>
            <a:endParaRPr lang="en-US" sz="1800" b="1" dirty="0">
              <a:solidFill>
                <a:schemeClr val="bg1"/>
              </a:solidFill>
            </a:endParaRPr>
          </a:p>
        </p:txBody>
      </p:sp>
      <p:sp>
        <p:nvSpPr>
          <p:cNvPr id="79" name="TextBox 78"/>
          <p:cNvSpPr txBox="1"/>
          <p:nvPr/>
        </p:nvSpPr>
        <p:spPr>
          <a:xfrm>
            <a:off x="24041100" y="2655659"/>
            <a:ext cx="1181100" cy="369332"/>
          </a:xfrm>
          <a:prstGeom prst="rect">
            <a:avLst/>
          </a:prstGeom>
          <a:noFill/>
        </p:spPr>
        <p:txBody>
          <a:bodyPr wrap="square" rtlCol="0">
            <a:spAutoFit/>
          </a:bodyPr>
          <a:lstStyle/>
          <a:p>
            <a:pPr algn="ctr"/>
            <a:r>
              <a:rPr lang="en-US" sz="1800" b="1" dirty="0" smtClean="0">
                <a:solidFill>
                  <a:schemeClr val="bg1"/>
                </a:solidFill>
              </a:rPr>
              <a:t>338.26</a:t>
            </a:r>
            <a:endParaRPr lang="en-US" sz="1800" b="1" dirty="0">
              <a:solidFill>
                <a:schemeClr val="bg1"/>
              </a:solidFill>
            </a:endParaRPr>
          </a:p>
        </p:txBody>
      </p:sp>
      <p:sp>
        <p:nvSpPr>
          <p:cNvPr id="80" name="TextBox 79"/>
          <p:cNvSpPr txBox="1"/>
          <p:nvPr/>
        </p:nvSpPr>
        <p:spPr>
          <a:xfrm>
            <a:off x="25303842" y="2655659"/>
            <a:ext cx="1181100" cy="369332"/>
          </a:xfrm>
          <a:prstGeom prst="rect">
            <a:avLst/>
          </a:prstGeom>
          <a:noFill/>
        </p:spPr>
        <p:txBody>
          <a:bodyPr wrap="square" rtlCol="0">
            <a:spAutoFit/>
          </a:bodyPr>
          <a:lstStyle/>
          <a:p>
            <a:pPr algn="ctr"/>
            <a:r>
              <a:rPr lang="en-US" sz="1800" b="1" dirty="0" smtClean="0">
                <a:solidFill>
                  <a:schemeClr val="bg1"/>
                </a:solidFill>
              </a:rPr>
              <a:t>1.6:1</a:t>
            </a:r>
            <a:endParaRPr lang="en-US" sz="1800" b="1" dirty="0">
              <a:solidFill>
                <a:schemeClr val="bg1"/>
              </a:solidFill>
            </a:endParaRPr>
          </a:p>
        </p:txBody>
      </p:sp>
      <p:cxnSp>
        <p:nvCxnSpPr>
          <p:cNvPr id="81" name="Straight Connector 80"/>
          <p:cNvCxnSpPr/>
          <p:nvPr/>
        </p:nvCxnSpPr>
        <p:spPr>
          <a:xfrm>
            <a:off x="19278600" y="3059268"/>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9278601" y="2206171"/>
            <a:ext cx="4381500" cy="369332"/>
          </a:xfrm>
          <a:prstGeom prst="rect">
            <a:avLst/>
          </a:prstGeom>
          <a:noFill/>
        </p:spPr>
        <p:txBody>
          <a:bodyPr wrap="square" rtlCol="0">
            <a:spAutoFit/>
          </a:bodyPr>
          <a:lstStyle/>
          <a:p>
            <a:pPr algn="r"/>
            <a:r>
              <a:rPr lang="en-US" sz="1800" b="1" dirty="0" smtClean="0">
                <a:solidFill>
                  <a:schemeClr val="bg1"/>
                </a:solidFill>
              </a:rPr>
              <a:t>IES Criteria: Dance (Performance)</a:t>
            </a:r>
            <a:endParaRPr lang="en-US" sz="1800" b="1" dirty="0">
              <a:solidFill>
                <a:schemeClr val="bg1"/>
              </a:solidFill>
            </a:endParaRPr>
          </a:p>
        </p:txBody>
      </p:sp>
      <p:sp>
        <p:nvSpPr>
          <p:cNvPr id="83" name="TextBox 82"/>
          <p:cNvSpPr txBox="1"/>
          <p:nvPr/>
        </p:nvSpPr>
        <p:spPr>
          <a:xfrm>
            <a:off x="19431000" y="2648856"/>
            <a:ext cx="4229100" cy="369332"/>
          </a:xfrm>
          <a:prstGeom prst="rect">
            <a:avLst/>
          </a:prstGeom>
          <a:noFill/>
        </p:spPr>
        <p:txBody>
          <a:bodyPr wrap="square" rtlCol="0">
            <a:spAutoFit/>
          </a:bodyPr>
          <a:lstStyle/>
          <a:p>
            <a:pPr algn="r"/>
            <a:r>
              <a:rPr lang="en-US" sz="1800" b="1" dirty="0" smtClean="0">
                <a:solidFill>
                  <a:schemeClr val="bg1"/>
                </a:solidFill>
              </a:rPr>
              <a:t>Design Proposed: All Lights On</a:t>
            </a:r>
            <a:endParaRPr lang="en-US" sz="1800" b="1" dirty="0">
              <a:solidFill>
                <a:schemeClr val="bg1"/>
              </a:solidFill>
            </a:endParaRPr>
          </a:p>
        </p:txBody>
      </p:sp>
      <p:cxnSp>
        <p:nvCxnSpPr>
          <p:cNvPr id="84" name="Straight Connector 83"/>
          <p:cNvCxnSpPr/>
          <p:nvPr/>
        </p:nvCxnSpPr>
        <p:spPr>
          <a:xfrm>
            <a:off x="23926800" y="2148114"/>
            <a:ext cx="0" cy="9111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9278600" y="2142530"/>
            <a:ext cx="7391400" cy="55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8364200" y="4685650"/>
            <a:ext cx="5295900" cy="369332"/>
          </a:xfrm>
          <a:prstGeom prst="rect">
            <a:avLst/>
          </a:prstGeom>
          <a:noFill/>
        </p:spPr>
        <p:txBody>
          <a:bodyPr wrap="square" rtlCol="0">
            <a:spAutoFit/>
          </a:bodyPr>
          <a:lstStyle/>
          <a:p>
            <a:pPr algn="r"/>
            <a:r>
              <a:rPr lang="en-US" sz="1800" b="1" dirty="0" smtClean="0">
                <a:solidFill>
                  <a:schemeClr val="bg1"/>
                </a:solidFill>
              </a:rPr>
              <a:t>ASHRAE 90.1 (2010)</a:t>
            </a:r>
            <a:endParaRPr lang="en-US" sz="1800" b="1" dirty="0">
              <a:solidFill>
                <a:schemeClr val="bg1"/>
              </a:solidFill>
            </a:endParaRPr>
          </a:p>
        </p:txBody>
      </p:sp>
      <p:sp>
        <p:nvSpPr>
          <p:cNvPr id="87" name="TextBox 86"/>
          <p:cNvSpPr txBox="1"/>
          <p:nvPr/>
        </p:nvSpPr>
        <p:spPr>
          <a:xfrm>
            <a:off x="18364200" y="5142850"/>
            <a:ext cx="5295900" cy="369332"/>
          </a:xfrm>
          <a:prstGeom prst="rect">
            <a:avLst/>
          </a:prstGeom>
          <a:noFill/>
        </p:spPr>
        <p:txBody>
          <a:bodyPr wrap="square" rtlCol="0">
            <a:spAutoFit/>
          </a:bodyPr>
          <a:lstStyle/>
          <a:p>
            <a:pPr algn="r"/>
            <a:r>
              <a:rPr lang="en-US" sz="1800" b="1" dirty="0" smtClean="0">
                <a:solidFill>
                  <a:schemeClr val="bg1"/>
                </a:solidFill>
              </a:rPr>
              <a:t>Design Proposed: Lobby</a:t>
            </a:r>
            <a:endParaRPr lang="en-US" sz="1800" b="1" dirty="0">
              <a:solidFill>
                <a:schemeClr val="bg1"/>
              </a:solidFill>
            </a:endParaRPr>
          </a:p>
        </p:txBody>
      </p:sp>
      <p:sp>
        <p:nvSpPr>
          <p:cNvPr id="88" name="TextBox 87"/>
          <p:cNvSpPr txBox="1"/>
          <p:nvPr/>
        </p:nvSpPr>
        <p:spPr>
          <a:xfrm>
            <a:off x="23850600" y="4249440"/>
            <a:ext cx="3162300" cy="369332"/>
          </a:xfrm>
          <a:prstGeom prst="rect">
            <a:avLst/>
          </a:prstGeom>
          <a:noFill/>
        </p:spPr>
        <p:txBody>
          <a:bodyPr wrap="square" rtlCol="0">
            <a:spAutoFit/>
          </a:bodyPr>
          <a:lstStyle/>
          <a:p>
            <a:r>
              <a:rPr lang="en-US" sz="1800" b="1" dirty="0">
                <a:solidFill>
                  <a:schemeClr val="bg1"/>
                </a:solidFill>
              </a:rPr>
              <a:t>Power Density (W/ft</a:t>
            </a:r>
            <a:r>
              <a:rPr lang="en-US" sz="1800" b="1" baseline="30000" dirty="0">
                <a:solidFill>
                  <a:schemeClr val="bg1"/>
                </a:solidFill>
              </a:rPr>
              <a:t>2</a:t>
            </a:r>
            <a:r>
              <a:rPr lang="en-US" sz="1800" b="1" dirty="0">
                <a:solidFill>
                  <a:schemeClr val="bg1"/>
                </a:solidFill>
              </a:rPr>
              <a:t>)</a:t>
            </a:r>
          </a:p>
        </p:txBody>
      </p:sp>
      <p:sp>
        <p:nvSpPr>
          <p:cNvPr id="89" name="TextBox 88"/>
          <p:cNvSpPr txBox="1"/>
          <p:nvPr/>
        </p:nvSpPr>
        <p:spPr>
          <a:xfrm>
            <a:off x="23698200" y="4681185"/>
            <a:ext cx="2667000" cy="369332"/>
          </a:xfrm>
          <a:prstGeom prst="rect">
            <a:avLst/>
          </a:prstGeom>
          <a:noFill/>
        </p:spPr>
        <p:txBody>
          <a:bodyPr wrap="square" rtlCol="0">
            <a:spAutoFit/>
          </a:bodyPr>
          <a:lstStyle/>
          <a:p>
            <a:pPr algn="ctr"/>
            <a:r>
              <a:rPr lang="en-US" sz="1800" b="1" dirty="0" smtClean="0">
                <a:solidFill>
                  <a:schemeClr val="bg1"/>
                </a:solidFill>
              </a:rPr>
              <a:t>1.4</a:t>
            </a:r>
            <a:endParaRPr lang="en-US" sz="1800" b="1" dirty="0">
              <a:solidFill>
                <a:schemeClr val="bg1"/>
              </a:solidFill>
            </a:endParaRPr>
          </a:p>
        </p:txBody>
      </p:sp>
      <p:sp>
        <p:nvSpPr>
          <p:cNvPr id="90" name="TextBox 89"/>
          <p:cNvSpPr txBox="1"/>
          <p:nvPr/>
        </p:nvSpPr>
        <p:spPr>
          <a:xfrm>
            <a:off x="23698200" y="5142850"/>
            <a:ext cx="2667000" cy="369332"/>
          </a:xfrm>
          <a:prstGeom prst="rect">
            <a:avLst/>
          </a:prstGeom>
          <a:noFill/>
        </p:spPr>
        <p:txBody>
          <a:bodyPr wrap="square" rtlCol="0">
            <a:spAutoFit/>
          </a:bodyPr>
          <a:lstStyle/>
          <a:p>
            <a:pPr algn="ctr"/>
            <a:r>
              <a:rPr lang="en-US" sz="1800" b="1" dirty="0" smtClean="0">
                <a:solidFill>
                  <a:schemeClr val="bg1"/>
                </a:solidFill>
              </a:rPr>
              <a:t>1.1</a:t>
            </a:r>
            <a:endParaRPr lang="en-US" sz="1800" b="1" dirty="0">
              <a:solidFill>
                <a:schemeClr val="bg1"/>
              </a:solidFill>
            </a:endParaRPr>
          </a:p>
        </p:txBody>
      </p:sp>
      <p:cxnSp>
        <p:nvCxnSpPr>
          <p:cNvPr id="91" name="Straight Connector 90"/>
          <p:cNvCxnSpPr/>
          <p:nvPr/>
        </p:nvCxnSpPr>
        <p:spPr>
          <a:xfrm>
            <a:off x="23698200" y="4659468"/>
            <a:ext cx="0" cy="838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9278600" y="5083557"/>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9278600" y="5512182"/>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9278600" y="4659468"/>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9278600" y="2590800"/>
            <a:ext cx="7391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558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16" descr="E:\AE Thesis\AutoCAD model\Penthouse_RayTraceImages\Render_Calc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9687" y="914400"/>
            <a:ext cx="6183229" cy="5410200"/>
          </a:xfrm>
          <a:prstGeom prst="rect">
            <a:avLst/>
          </a:prstGeom>
          <a:noFill/>
          <a:ln>
            <a:noFill/>
          </a:ln>
        </p:spPr>
      </p:pic>
      <p:pic>
        <p:nvPicPr>
          <p:cNvPr id="19" name="Picture 2" descr="E:\AE Thesis\Tech Report\Tech Report 3\plan\Penthouse1.png"/>
          <p:cNvPicPr>
            <a:picLocks noChangeAspect="1" noChangeArrowheads="1"/>
          </p:cNvPicPr>
          <p:nvPr/>
        </p:nvPicPr>
        <p:blipFill rotWithShape="1">
          <a:blip r:embed="rId4">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20574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4003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743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3124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505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886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4267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100% Output</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100% Output</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100% Output</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ON</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ON</a:t>
            </a:r>
          </a:p>
        </p:txBody>
      </p:sp>
      <p:pic>
        <p:nvPicPr>
          <p:cNvPr id="57" name="Picture 56"/>
          <p:cNvPicPr/>
          <p:nvPr/>
        </p:nvPicPr>
        <p:blipFill>
          <a:blip r:embed="rId5"/>
          <a:stretch>
            <a:fillRect/>
          </a:stretch>
        </p:blipFill>
        <p:spPr>
          <a:xfrm>
            <a:off x="19945349" y="914400"/>
            <a:ext cx="6183229" cy="5410200"/>
          </a:xfrm>
          <a:prstGeom prst="rect">
            <a:avLst/>
          </a:prstGeom>
        </p:spPr>
      </p:pic>
    </p:spTree>
    <p:extLst>
      <p:ext uri="{BB962C8B-B14F-4D97-AF65-F5344CB8AC3E}">
        <p14:creationId xmlns:p14="http://schemas.microsoft.com/office/powerpoint/2010/main" val="3162171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p:nvPr/>
        </p:nvPicPr>
        <p:blipFill>
          <a:blip r:embed="rId3"/>
          <a:stretch>
            <a:fillRect/>
          </a:stretch>
        </p:blipFill>
        <p:spPr>
          <a:xfrm>
            <a:off x="19945349" y="914400"/>
            <a:ext cx="6183229" cy="5410200"/>
          </a:xfrm>
          <a:prstGeom prst="rect">
            <a:avLst/>
          </a:prstGeom>
        </p:spPr>
      </p:pic>
      <p:pic>
        <p:nvPicPr>
          <p:cNvPr id="1026" name="Picture 2" descr="E:\AE Thesis\AutoCAD model\Penthouse_RayTraceImages\Render_Calc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9687" y="924426"/>
            <a:ext cx="6183227" cy="540017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8" name="Picture 2" descr="E:\AE Thesis\Tech Report\Tech Report 3\plan\Penthouse1.png"/>
          <p:cNvPicPr>
            <a:picLocks noChangeAspect="1" noChangeArrowheads="1"/>
          </p:cNvPicPr>
          <p:nvPr/>
        </p:nvPicPr>
        <p:blipFill rotWithShape="1">
          <a:blip r:embed="rId5">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20574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4003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743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3124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505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886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4267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50% Output</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50% Output</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50% Output</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ON</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ON</a:t>
            </a:r>
          </a:p>
        </p:txBody>
      </p:sp>
      <p:sp>
        <p:nvSpPr>
          <p:cNvPr id="58" name="Rectangle 57"/>
          <p:cNvSpPr/>
          <p:nvPr/>
        </p:nvSpPr>
        <p:spPr>
          <a:xfrm>
            <a:off x="1476828" y="1295400"/>
            <a:ext cx="2362200" cy="3810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2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E:\AE Thesis\AutoCAD model\Penthouse - perspective view - No Daylighting exterior_RayTraceImages\Render_Calc3.jpg"/>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911114" y="924426"/>
            <a:ext cx="6201801" cy="5400174"/>
          </a:xfrm>
          <a:prstGeom prst="rect">
            <a:avLst/>
          </a:prstGeom>
          <a:noFill/>
          <a:ln>
            <a:noFill/>
          </a:ln>
        </p:spPr>
      </p:pic>
      <p:pic>
        <p:nvPicPr>
          <p:cNvPr id="62" name="Picture 61"/>
          <p:cNvPicPr/>
          <p:nvPr/>
        </p:nvPicPr>
        <p:blipFill>
          <a:blip r:embed="rId5"/>
          <a:stretch>
            <a:fillRect/>
          </a:stretch>
        </p:blipFill>
        <p:spPr>
          <a:xfrm>
            <a:off x="19945350" y="914400"/>
            <a:ext cx="6183228" cy="5410200"/>
          </a:xfrm>
          <a:prstGeom prst="rect">
            <a:avLst/>
          </a:prstGeom>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20" name="Picture 2" descr="E:\AE Thesis\Tech Report\Tech Report 3\plan\Penthouse1.png"/>
          <p:cNvPicPr>
            <a:picLocks noChangeAspect="1" noChangeArrowheads="1"/>
          </p:cNvPicPr>
          <p:nvPr/>
        </p:nvPicPr>
        <p:blipFill rotWithShape="1">
          <a:blip r:embed="rId6">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0574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24003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2743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124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3505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62400" y="3886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962400" y="4267200"/>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OFF</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OFF</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OFF</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ON</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ON</a:t>
            </a:r>
          </a:p>
        </p:txBody>
      </p:sp>
      <p:sp>
        <p:nvSpPr>
          <p:cNvPr id="2" name="Rectangle 1"/>
          <p:cNvSpPr/>
          <p:nvPr/>
        </p:nvSpPr>
        <p:spPr>
          <a:xfrm>
            <a:off x="1476828" y="1295400"/>
            <a:ext cx="2362200" cy="3810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AE Thesis\AutoCAD model\Penthouse - perspective view - No Daylighting exterior_RayTraceImages\Render_Calc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687" y="914399"/>
            <a:ext cx="6183227" cy="541019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5349" y="914401"/>
            <a:ext cx="6183229" cy="541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9" name="Picture 2" descr="E:\AE Thesis\Tech Report\Tech Report 3\plan\Penthouse1.png"/>
          <p:cNvPicPr>
            <a:picLocks noChangeAspect="1" noChangeArrowheads="1"/>
          </p:cNvPicPr>
          <p:nvPr/>
        </p:nvPicPr>
        <p:blipFill rotWithShape="1">
          <a:blip r:embed="rId5">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0574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4003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2743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124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505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3886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62400" y="4267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171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552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2933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314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3695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05300" y="4076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18288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3241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28575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3909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39243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81100" y="4457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OFF</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OFF</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OFF</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OFF</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OFF</a:t>
            </a:r>
          </a:p>
        </p:txBody>
      </p:sp>
      <p:sp>
        <p:nvSpPr>
          <p:cNvPr id="59" name="Rectangle 58"/>
          <p:cNvSpPr/>
          <p:nvPr/>
        </p:nvSpPr>
        <p:spPr>
          <a:xfrm>
            <a:off x="1476828" y="1295400"/>
            <a:ext cx="2362200" cy="3810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0929687" y="895290"/>
            <a:ext cx="4876800" cy="400110"/>
          </a:xfrm>
          <a:prstGeom prst="rect">
            <a:avLst/>
          </a:prstGeom>
        </p:spPr>
        <p:txBody>
          <a:bodyPr wrap="square">
            <a:spAutoFit/>
          </a:bodyPr>
          <a:lstStyle/>
          <a:p>
            <a:r>
              <a:rPr lang="en-US" sz="2000" b="1" dirty="0" smtClean="0">
                <a:solidFill>
                  <a:schemeClr val="bg1">
                    <a:lumMod val="85000"/>
                  </a:schemeClr>
                </a:solidFill>
              </a:rPr>
              <a:t>December 22, 10:00 am</a:t>
            </a:r>
            <a:endParaRPr lang="en-US" sz="2000" b="1" dirty="0">
              <a:solidFill>
                <a:schemeClr val="bg1">
                  <a:lumMod val="85000"/>
                </a:schemeClr>
              </a:solidFill>
            </a:endParaRPr>
          </a:p>
        </p:txBody>
      </p:sp>
    </p:spTree>
    <p:extLst>
      <p:ext uri="{BB962C8B-B14F-4D97-AF65-F5344CB8AC3E}">
        <p14:creationId xmlns:p14="http://schemas.microsoft.com/office/powerpoint/2010/main" val="304984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2" descr="E:\AE Thesis\AutoCAD model\Penthouse - perspective view - No Daylighting exterior_RayTraceImages\Render_Calc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687" y="914402"/>
            <a:ext cx="6183228" cy="541019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5350" y="914401"/>
            <a:ext cx="6183228" cy="541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9" name="Picture 2" descr="E:\AE Thesis\Tech Report\Tech Report 3\plan\Penthouse1.png"/>
          <p:cNvPicPr>
            <a:picLocks noChangeAspect="1" noChangeArrowheads="1"/>
          </p:cNvPicPr>
          <p:nvPr/>
        </p:nvPicPr>
        <p:blipFill rotWithShape="1">
          <a:blip r:embed="rId5">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0574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4003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2743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124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505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3886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62400" y="4267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5300" y="2171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305300" y="2552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05300" y="2933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305300" y="3314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305300" y="3695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05300" y="4076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81100" y="18288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81100" y="23241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81100" y="28575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81100" y="33909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81100" y="39243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81100" y="4457700"/>
            <a:ext cx="114300" cy="11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OFF</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OFF</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OFF</a:t>
            </a: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OFF</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OFF</a:t>
            </a:r>
          </a:p>
        </p:txBody>
      </p:sp>
      <p:sp>
        <p:nvSpPr>
          <p:cNvPr id="59" name="Rectangle 58"/>
          <p:cNvSpPr/>
          <p:nvPr/>
        </p:nvSpPr>
        <p:spPr>
          <a:xfrm>
            <a:off x="3124200" y="1295400"/>
            <a:ext cx="714828" cy="3810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362200" y="1295400"/>
            <a:ext cx="714828" cy="3810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447800" y="1295400"/>
            <a:ext cx="714828" cy="3810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dyk5087\Downloads\20131223_1515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35825" y="914402"/>
            <a:ext cx="6202278" cy="541019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10929687" y="895290"/>
            <a:ext cx="4876800" cy="400110"/>
          </a:xfrm>
          <a:prstGeom prst="rect">
            <a:avLst/>
          </a:prstGeom>
        </p:spPr>
        <p:txBody>
          <a:bodyPr wrap="square">
            <a:spAutoFit/>
          </a:bodyPr>
          <a:lstStyle/>
          <a:p>
            <a:r>
              <a:rPr lang="en-US" sz="2000" b="1" dirty="0" smtClean="0">
                <a:solidFill>
                  <a:schemeClr val="bg1">
                    <a:lumMod val="85000"/>
                  </a:schemeClr>
                </a:solidFill>
              </a:rPr>
              <a:t>December 22, 10:00 am with Shade</a:t>
            </a:r>
            <a:endParaRPr lang="en-US" sz="2000" b="1" dirty="0">
              <a:solidFill>
                <a:schemeClr val="bg1">
                  <a:lumMod val="85000"/>
                </a:schemeClr>
              </a:solidFill>
            </a:endParaRPr>
          </a:p>
        </p:txBody>
      </p:sp>
      <p:sp>
        <p:nvSpPr>
          <p:cNvPr id="67" name="Rectangle 66"/>
          <p:cNvSpPr/>
          <p:nvPr/>
        </p:nvSpPr>
        <p:spPr>
          <a:xfrm>
            <a:off x="19964400" y="895290"/>
            <a:ext cx="4876800" cy="400110"/>
          </a:xfrm>
          <a:prstGeom prst="rect">
            <a:avLst/>
          </a:prstGeom>
        </p:spPr>
        <p:txBody>
          <a:bodyPr wrap="square">
            <a:spAutoFit/>
          </a:bodyPr>
          <a:lstStyle/>
          <a:p>
            <a:r>
              <a:rPr lang="en-US" sz="2000" b="1" dirty="0" smtClean="0">
                <a:solidFill>
                  <a:schemeClr val="bg1">
                    <a:lumMod val="85000"/>
                  </a:schemeClr>
                </a:solidFill>
              </a:rPr>
              <a:t>December 22, 10:18 am with Shade</a:t>
            </a:r>
            <a:endParaRPr lang="en-US" sz="2000" b="1" dirty="0">
              <a:solidFill>
                <a:schemeClr val="bg1">
                  <a:lumMod val="85000"/>
                </a:schemeClr>
              </a:solidFill>
            </a:endParaRPr>
          </a:p>
        </p:txBody>
      </p:sp>
    </p:spTree>
    <p:extLst>
      <p:ext uri="{BB962C8B-B14F-4D97-AF65-F5344CB8AC3E}">
        <p14:creationId xmlns:p14="http://schemas.microsoft.com/office/powerpoint/2010/main" val="199448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p:nvPr/>
        </p:nvPicPr>
        <p:blipFill>
          <a:blip r:embed="rId3"/>
          <a:stretch>
            <a:fillRect/>
          </a:stretch>
        </p:blipFill>
        <p:spPr>
          <a:xfrm>
            <a:off x="19945350" y="914400"/>
            <a:ext cx="6183228" cy="5410197"/>
          </a:xfrm>
          <a:prstGeom prst="rect">
            <a:avLst/>
          </a:prstGeom>
        </p:spPr>
      </p:pic>
      <p:pic>
        <p:nvPicPr>
          <p:cNvPr id="64" name="Picture 2" descr="E:\AE Thesis\Tech Report\Tech Report 3\plan\Penthouse1.png"/>
          <p:cNvPicPr>
            <a:picLocks noChangeAspect="1" noChangeArrowheads="1"/>
          </p:cNvPicPr>
          <p:nvPr/>
        </p:nvPicPr>
        <p:blipFill rotWithShape="1">
          <a:blip r:embed="rId4">
            <a:extLst>
              <a:ext uri="{28A0092B-C50C-407E-A947-70E740481C1C}">
                <a14:useLocalDpi xmlns:a14="http://schemas.microsoft.com/office/drawing/2010/main" val="0"/>
              </a:ext>
            </a:extLst>
          </a:blip>
          <a:srcRect l="3672" r="3553"/>
          <a:stretch/>
        </p:blipFill>
        <p:spPr bwMode="auto">
          <a:xfrm>
            <a:off x="843127" y="501650"/>
            <a:ext cx="3957473" cy="591016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E:\AE Thesis\AutoCAD model\Penthouse - perspective view - No Daylighting exterior_RayTraceImages\Render_Calc7.jpg"/>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929687" y="917784"/>
            <a:ext cx="6183227" cy="5406813"/>
          </a:xfrm>
          <a:prstGeom prst="rect">
            <a:avLst/>
          </a:prstGeom>
          <a:noFill/>
          <a:ln>
            <a:noFill/>
          </a:ln>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b="1" dirty="0" smtClean="0">
                <a:solidFill>
                  <a:schemeClr val="tx1">
                    <a:lumMod val="75000"/>
                    <a:lumOff val="25000"/>
                  </a:schemeClr>
                </a:solidFill>
                <a:latin typeface="+mn-lt"/>
              </a:rPr>
              <a:t>Performance Hall</a:t>
            </a:r>
            <a:endParaRPr lang="en-US" sz="2800" b="1"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b="1" dirty="0" smtClean="0">
                <a:solidFill>
                  <a:schemeClr val="bg1">
                    <a:lumMod val="75000"/>
                  </a:schemeClr>
                </a:solidFill>
                <a:latin typeface="+mn-lt"/>
              </a:rPr>
              <a:t>Performance Penthouse</a:t>
            </a:r>
            <a:endParaRPr lang="en-US" sz="2800" b="1" dirty="0">
              <a:solidFill>
                <a:schemeClr val="bg1">
                  <a:lumMod val="7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0" name="Oval 19"/>
          <p:cNvSpPr/>
          <p:nvPr/>
        </p:nvSpPr>
        <p:spPr>
          <a:xfrm>
            <a:off x="1676400" y="1524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2860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3124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76400" y="38862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76400" y="4724400"/>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1524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590800" y="22860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590800" y="3124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90800" y="38862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90800" y="4724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290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29000" y="2286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429000" y="3124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4724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0574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62400" y="24003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2743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2400" y="3124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505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62400" y="3886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62400" y="4267200"/>
            <a:ext cx="114300" cy="1143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029200" y="1737479"/>
            <a:ext cx="3505200" cy="3139321"/>
          </a:xfrm>
          <a:prstGeom prst="rect">
            <a:avLst/>
          </a:prstGeom>
          <a:noFill/>
        </p:spPr>
        <p:txBody>
          <a:bodyPr wrap="square" rtlCol="0">
            <a:spAutoFit/>
          </a:bodyPr>
          <a:lstStyle/>
          <a:p>
            <a:r>
              <a:rPr lang="en-US" dirty="0" smtClean="0">
                <a:solidFill>
                  <a:schemeClr val="accent6">
                    <a:lumMod val="75000"/>
                  </a:schemeClr>
                </a:solidFill>
              </a:rPr>
              <a:t>Zone 1 –  </a:t>
            </a:r>
            <a:r>
              <a:rPr lang="en-US" dirty="0" smtClean="0">
                <a:solidFill>
                  <a:schemeClr val="bg1"/>
                </a:solidFill>
              </a:rPr>
              <a:t>50% Output</a:t>
            </a:r>
            <a:endParaRPr lang="en-US" dirty="0" smtClean="0">
              <a:solidFill>
                <a:schemeClr val="accent6">
                  <a:lumMod val="75000"/>
                </a:schemeClr>
              </a:solidFill>
            </a:endParaRPr>
          </a:p>
          <a:p>
            <a:r>
              <a:rPr lang="en-US" dirty="0" smtClean="0">
                <a:solidFill>
                  <a:srgbClr val="FF0000"/>
                </a:solidFill>
              </a:rPr>
              <a:t> </a:t>
            </a:r>
          </a:p>
          <a:p>
            <a:r>
              <a:rPr lang="en-US" dirty="0" smtClean="0">
                <a:solidFill>
                  <a:srgbClr val="00B050"/>
                </a:solidFill>
              </a:rPr>
              <a:t>Zone 2 –  </a:t>
            </a:r>
            <a:r>
              <a:rPr lang="en-US" dirty="0" smtClean="0">
                <a:solidFill>
                  <a:schemeClr val="bg1"/>
                </a:solidFill>
              </a:rPr>
              <a:t>25% Output</a:t>
            </a:r>
          </a:p>
          <a:p>
            <a:r>
              <a:rPr lang="en-US" dirty="0" smtClean="0">
                <a:solidFill>
                  <a:srgbClr val="FF0000"/>
                </a:solidFill>
              </a:rPr>
              <a:t> </a:t>
            </a:r>
          </a:p>
          <a:p>
            <a:r>
              <a:rPr lang="en-US" dirty="0" smtClean="0">
                <a:solidFill>
                  <a:schemeClr val="accent1"/>
                </a:solidFill>
              </a:rPr>
              <a:t>Zone 3 –  </a:t>
            </a:r>
            <a:r>
              <a:rPr lang="en-US" dirty="0" smtClean="0">
                <a:solidFill>
                  <a:schemeClr val="bg1"/>
                </a:solidFill>
              </a:rPr>
              <a:t>Only </a:t>
            </a:r>
            <a:r>
              <a:rPr lang="en-US" dirty="0" err="1">
                <a:solidFill>
                  <a:schemeClr val="bg1"/>
                </a:solidFill>
              </a:rPr>
              <a:t>U</a:t>
            </a:r>
            <a:r>
              <a:rPr lang="en-US" dirty="0" err="1" smtClean="0">
                <a:solidFill>
                  <a:schemeClr val="bg1"/>
                </a:solidFill>
              </a:rPr>
              <a:t>plight</a:t>
            </a:r>
            <a:endParaRPr lang="en-US" dirty="0" smtClean="0">
              <a:solidFill>
                <a:schemeClr val="bg1"/>
              </a:solidFill>
            </a:endParaRPr>
          </a:p>
          <a:p>
            <a:r>
              <a:rPr lang="en-US" dirty="0" smtClean="0">
                <a:solidFill>
                  <a:srgbClr val="FF0000"/>
                </a:solidFill>
              </a:rPr>
              <a:t> </a:t>
            </a:r>
          </a:p>
          <a:p>
            <a:r>
              <a:rPr lang="en-US" dirty="0" smtClean="0">
                <a:solidFill>
                  <a:srgbClr val="FFFF00"/>
                </a:solidFill>
              </a:rPr>
              <a:t>Zone 4 –  </a:t>
            </a:r>
            <a:r>
              <a:rPr lang="en-US" dirty="0" smtClean="0">
                <a:solidFill>
                  <a:schemeClr val="bg1"/>
                </a:solidFill>
              </a:rPr>
              <a:t>OFF</a:t>
            </a:r>
          </a:p>
          <a:p>
            <a:r>
              <a:rPr lang="en-US" dirty="0" smtClean="0">
                <a:solidFill>
                  <a:srgbClr val="FF0000"/>
                </a:solidFill>
              </a:rPr>
              <a:t> </a:t>
            </a:r>
          </a:p>
          <a:p>
            <a:r>
              <a:rPr lang="en-US" dirty="0" smtClean="0">
                <a:solidFill>
                  <a:srgbClr val="FF0000"/>
                </a:solidFill>
              </a:rPr>
              <a:t>Zone 5 –  </a:t>
            </a:r>
            <a:r>
              <a:rPr lang="en-US" dirty="0" smtClean="0">
                <a:solidFill>
                  <a:schemeClr val="bg1"/>
                </a:solidFill>
              </a:rPr>
              <a:t>ON</a:t>
            </a:r>
          </a:p>
        </p:txBody>
      </p:sp>
      <p:sp>
        <p:nvSpPr>
          <p:cNvPr id="60" name="Rectangle 59"/>
          <p:cNvSpPr/>
          <p:nvPr/>
        </p:nvSpPr>
        <p:spPr>
          <a:xfrm>
            <a:off x="2362200" y="1295400"/>
            <a:ext cx="714828" cy="3810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447800" y="1295400"/>
            <a:ext cx="714828" cy="3810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305300" y="2171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305300" y="2552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305300" y="2933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305300" y="3314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305300" y="3695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305300" y="4076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181100" y="18288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81100" y="23241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81100" y="28575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81100" y="3390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181100" y="39243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1100" y="44577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2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b="1" dirty="0" smtClean="0">
                <a:solidFill>
                  <a:schemeClr val="bg1">
                    <a:lumMod val="75000"/>
                  </a:schemeClr>
                </a:solidFill>
                <a:latin typeface="+mn-lt"/>
              </a:rPr>
              <a:t>Electrical Depth</a:t>
            </a:r>
            <a:endParaRPr lang="en-US" sz="2800" b="1" dirty="0">
              <a:solidFill>
                <a:schemeClr val="bg1">
                  <a:lumMod val="7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 name="TextBox 1"/>
          <p:cNvSpPr txBox="1"/>
          <p:nvPr/>
        </p:nvSpPr>
        <p:spPr>
          <a:xfrm>
            <a:off x="9549647" y="2743200"/>
            <a:ext cx="8738353" cy="954107"/>
          </a:xfrm>
          <a:prstGeom prst="rect">
            <a:avLst/>
          </a:prstGeom>
          <a:noFill/>
        </p:spPr>
        <p:txBody>
          <a:bodyPr wrap="square" rtlCol="0">
            <a:spAutoFit/>
          </a:bodyPr>
          <a:lstStyle/>
          <a:p>
            <a:pPr algn="ctr"/>
            <a:r>
              <a:rPr lang="en-US" sz="2800" b="1" dirty="0" smtClean="0">
                <a:solidFill>
                  <a:schemeClr val="bg1">
                    <a:lumMod val="75000"/>
                  </a:schemeClr>
                </a:solidFill>
                <a:latin typeface="+mn-lt"/>
              </a:rPr>
              <a:t>Study of High Efficiency transformer </a:t>
            </a:r>
          </a:p>
          <a:p>
            <a:pPr algn="ctr"/>
            <a:r>
              <a:rPr lang="en-US" sz="2800" b="1" dirty="0" smtClean="0">
                <a:solidFill>
                  <a:schemeClr val="bg1">
                    <a:lumMod val="75000"/>
                  </a:schemeClr>
                </a:solidFill>
                <a:latin typeface="+mn-lt"/>
              </a:rPr>
              <a:t>with Energy cost saving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1078531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b="1" dirty="0" smtClean="0">
                <a:solidFill>
                  <a:schemeClr val="bg1">
                    <a:lumMod val="75000"/>
                  </a:schemeClr>
                </a:solidFill>
                <a:latin typeface="+mn-lt"/>
              </a:rPr>
              <a:t>Building Overview</a:t>
            </a:r>
            <a:endParaRPr lang="en-US" sz="2800" b="1" dirty="0">
              <a:solidFill>
                <a:schemeClr val="bg1">
                  <a:lumMod val="7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4" descr="C:\Users\dyk5087\Desktop\Logan-dusk-NE-view2.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76084" y="3299287"/>
            <a:ext cx="9111916" cy="35587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617" y="2023630"/>
            <a:ext cx="3543300" cy="208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43620" y="3669162"/>
            <a:ext cx="2888506" cy="252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0" y="854413"/>
            <a:ext cx="9144000" cy="769441"/>
          </a:xfrm>
          <a:prstGeom prst="rect">
            <a:avLst/>
          </a:prstGeom>
          <a:noFill/>
        </p:spPr>
        <p:txBody>
          <a:bodyPr wrap="square" rtlCol="0">
            <a:spAutoFit/>
          </a:bodyPr>
          <a:lstStyle/>
          <a:p>
            <a:pPr algn="ctr"/>
            <a:r>
              <a:rPr lang="en-US" sz="3600" b="1" dirty="0" smtClean="0">
                <a:solidFill>
                  <a:schemeClr val="bg1">
                    <a:lumMod val="75000"/>
                  </a:schemeClr>
                </a:solidFill>
                <a:latin typeface="+mn-lt"/>
              </a:rPr>
              <a:t>Reva and David </a:t>
            </a:r>
            <a:r>
              <a:rPr lang="en-US" sz="4400" b="1" dirty="0" smtClean="0">
                <a:solidFill>
                  <a:schemeClr val="bg1">
                    <a:lumMod val="75000"/>
                  </a:schemeClr>
                </a:solidFill>
                <a:latin typeface="+mn-lt"/>
              </a:rPr>
              <a:t>L</a:t>
            </a:r>
            <a:r>
              <a:rPr lang="en-US" sz="3600" b="1" dirty="0" smtClean="0">
                <a:solidFill>
                  <a:schemeClr val="bg1">
                    <a:lumMod val="75000"/>
                  </a:schemeClr>
                </a:solidFill>
                <a:latin typeface="+mn-lt"/>
              </a:rPr>
              <a:t>ogan Center for the Arts</a:t>
            </a:r>
            <a:endParaRPr lang="en-US" sz="3600" b="1" dirty="0">
              <a:solidFill>
                <a:schemeClr val="bg1">
                  <a:lumMod val="75000"/>
                </a:schemeClr>
              </a:solidFill>
              <a:latin typeface="+mn-lt"/>
            </a:endParaRPr>
          </a:p>
        </p:txBody>
      </p:sp>
      <p:sp>
        <p:nvSpPr>
          <p:cNvPr id="37" name="TextBox 36"/>
          <p:cNvSpPr txBox="1"/>
          <p:nvPr/>
        </p:nvSpPr>
        <p:spPr>
          <a:xfrm>
            <a:off x="9169400" y="1092200"/>
            <a:ext cx="4724400" cy="338554"/>
          </a:xfrm>
          <a:prstGeom prst="rect">
            <a:avLst/>
          </a:prstGeom>
          <a:noFill/>
        </p:spPr>
        <p:txBody>
          <a:bodyPr wrap="square" rtlCol="0">
            <a:spAutoFit/>
          </a:bodyPr>
          <a:lstStyle/>
          <a:p>
            <a:r>
              <a:rPr lang="en-US" sz="1600" dirty="0" smtClean="0">
                <a:solidFill>
                  <a:srgbClr val="FFC000"/>
                </a:solidFill>
              </a:rPr>
              <a:t>Building Type:   </a:t>
            </a:r>
            <a:r>
              <a:rPr lang="en-US" sz="1600" dirty="0" smtClean="0">
                <a:solidFill>
                  <a:schemeClr val="bg1">
                    <a:lumMod val="85000"/>
                  </a:schemeClr>
                </a:solidFill>
              </a:rPr>
              <a:t>Multidisciplinary arts center</a:t>
            </a:r>
            <a:endParaRPr lang="en-US" sz="1600" dirty="0">
              <a:solidFill>
                <a:srgbClr val="FFC000"/>
              </a:solidFill>
            </a:endParaRPr>
          </a:p>
        </p:txBody>
      </p:sp>
      <p:sp>
        <p:nvSpPr>
          <p:cNvPr id="38" name="TextBox 37"/>
          <p:cNvSpPr txBox="1"/>
          <p:nvPr/>
        </p:nvSpPr>
        <p:spPr>
          <a:xfrm>
            <a:off x="9969500" y="1439446"/>
            <a:ext cx="2819400" cy="338554"/>
          </a:xfrm>
          <a:prstGeom prst="rect">
            <a:avLst/>
          </a:prstGeom>
          <a:noFill/>
        </p:spPr>
        <p:txBody>
          <a:bodyPr wrap="square" rtlCol="0">
            <a:spAutoFit/>
          </a:bodyPr>
          <a:lstStyle/>
          <a:p>
            <a:r>
              <a:rPr lang="en-US" sz="1600" dirty="0" smtClean="0">
                <a:solidFill>
                  <a:srgbClr val="FFC000"/>
                </a:solidFill>
              </a:rPr>
              <a:t>Size:   </a:t>
            </a:r>
            <a:r>
              <a:rPr lang="en-US" sz="1600" dirty="0" smtClean="0">
                <a:solidFill>
                  <a:schemeClr val="bg1">
                    <a:lumMod val="85000"/>
                  </a:schemeClr>
                </a:solidFill>
              </a:rPr>
              <a:t>184,000 square foot</a:t>
            </a:r>
            <a:endParaRPr lang="en-US" sz="1600" dirty="0">
              <a:solidFill>
                <a:srgbClr val="FFC000"/>
              </a:solidFill>
            </a:endParaRPr>
          </a:p>
        </p:txBody>
      </p:sp>
      <p:sp>
        <p:nvSpPr>
          <p:cNvPr id="39" name="TextBox 38"/>
          <p:cNvSpPr txBox="1"/>
          <p:nvPr/>
        </p:nvSpPr>
        <p:spPr>
          <a:xfrm>
            <a:off x="9720802" y="1752600"/>
            <a:ext cx="921798" cy="338554"/>
          </a:xfrm>
          <a:prstGeom prst="rect">
            <a:avLst/>
          </a:prstGeom>
          <a:noFill/>
        </p:spPr>
        <p:txBody>
          <a:bodyPr wrap="square" rtlCol="0">
            <a:spAutoFit/>
          </a:bodyPr>
          <a:lstStyle/>
          <a:p>
            <a:r>
              <a:rPr lang="en-US" sz="1600" dirty="0" smtClean="0">
                <a:solidFill>
                  <a:srgbClr val="FFC000"/>
                </a:solidFill>
              </a:rPr>
              <a:t>Stories:</a:t>
            </a:r>
            <a:endParaRPr lang="en-US" sz="1600" dirty="0">
              <a:solidFill>
                <a:srgbClr val="FFC000"/>
              </a:solidFill>
            </a:endParaRPr>
          </a:p>
        </p:txBody>
      </p:sp>
      <p:sp>
        <p:nvSpPr>
          <p:cNvPr id="40" name="Rectangle 39"/>
          <p:cNvSpPr/>
          <p:nvPr/>
        </p:nvSpPr>
        <p:spPr>
          <a:xfrm>
            <a:off x="10528300" y="1778000"/>
            <a:ext cx="2292231" cy="584775"/>
          </a:xfrm>
          <a:prstGeom prst="rect">
            <a:avLst/>
          </a:prstGeom>
        </p:spPr>
        <p:txBody>
          <a:bodyPr wrap="none">
            <a:spAutoFit/>
          </a:bodyPr>
          <a:lstStyle/>
          <a:p>
            <a:r>
              <a:rPr lang="en-US" sz="1600" dirty="0" smtClean="0">
                <a:solidFill>
                  <a:schemeClr val="bg1">
                    <a:lumMod val="85000"/>
                  </a:schemeClr>
                </a:solidFill>
              </a:rPr>
              <a:t> 11-story </a:t>
            </a:r>
            <a:r>
              <a:rPr lang="en-US" sz="1600" dirty="0">
                <a:solidFill>
                  <a:schemeClr val="bg1">
                    <a:lumMod val="85000"/>
                  </a:schemeClr>
                </a:solidFill>
              </a:rPr>
              <a:t>tower with </a:t>
            </a:r>
            <a:endParaRPr lang="en-US" sz="1600" dirty="0" smtClean="0">
              <a:solidFill>
                <a:schemeClr val="bg1">
                  <a:lumMod val="85000"/>
                </a:schemeClr>
              </a:solidFill>
            </a:endParaRPr>
          </a:p>
          <a:p>
            <a:r>
              <a:rPr lang="en-US" sz="1600" dirty="0" smtClean="0">
                <a:solidFill>
                  <a:schemeClr val="bg1">
                    <a:lumMod val="85000"/>
                  </a:schemeClr>
                </a:solidFill>
              </a:rPr>
              <a:t> 3-story adjacent </a:t>
            </a:r>
            <a:r>
              <a:rPr lang="en-US" sz="1600" dirty="0">
                <a:solidFill>
                  <a:schemeClr val="bg1">
                    <a:lumMod val="85000"/>
                  </a:schemeClr>
                </a:solidFill>
              </a:rPr>
              <a:t>building</a:t>
            </a:r>
            <a:endParaRPr lang="en-US" sz="1600" dirty="0">
              <a:solidFill>
                <a:srgbClr val="FFC000"/>
              </a:solidFill>
            </a:endParaRPr>
          </a:p>
        </p:txBody>
      </p:sp>
      <p:sp>
        <p:nvSpPr>
          <p:cNvPr id="41" name="TextBox 40"/>
          <p:cNvSpPr txBox="1"/>
          <p:nvPr/>
        </p:nvSpPr>
        <p:spPr>
          <a:xfrm>
            <a:off x="14144625" y="1104900"/>
            <a:ext cx="3352800" cy="338554"/>
          </a:xfrm>
          <a:prstGeom prst="rect">
            <a:avLst/>
          </a:prstGeom>
          <a:noFill/>
        </p:spPr>
        <p:txBody>
          <a:bodyPr wrap="square" rtlCol="0">
            <a:spAutoFit/>
          </a:bodyPr>
          <a:lstStyle/>
          <a:p>
            <a:r>
              <a:rPr lang="en-US" sz="1600" dirty="0" smtClean="0">
                <a:solidFill>
                  <a:srgbClr val="FFC000"/>
                </a:solidFill>
              </a:rPr>
              <a:t>Owner:   </a:t>
            </a:r>
            <a:r>
              <a:rPr lang="en-US" sz="1600" dirty="0" smtClean="0">
                <a:solidFill>
                  <a:schemeClr val="bg1">
                    <a:lumMod val="85000"/>
                  </a:schemeClr>
                </a:solidFill>
              </a:rPr>
              <a:t>University of Chicago</a:t>
            </a:r>
            <a:endParaRPr lang="en-US" sz="1600" dirty="0">
              <a:solidFill>
                <a:srgbClr val="FFC000"/>
              </a:solidFill>
            </a:endParaRPr>
          </a:p>
        </p:txBody>
      </p:sp>
      <p:sp>
        <p:nvSpPr>
          <p:cNvPr id="42" name="TextBox 41"/>
          <p:cNvSpPr txBox="1"/>
          <p:nvPr/>
        </p:nvSpPr>
        <p:spPr>
          <a:xfrm>
            <a:off x="13268325" y="1477546"/>
            <a:ext cx="5181600" cy="338554"/>
          </a:xfrm>
          <a:prstGeom prst="rect">
            <a:avLst/>
          </a:prstGeom>
          <a:noFill/>
        </p:spPr>
        <p:txBody>
          <a:bodyPr wrap="square" rtlCol="0">
            <a:spAutoFit/>
          </a:bodyPr>
          <a:lstStyle/>
          <a:p>
            <a:r>
              <a:rPr lang="en-US" sz="1600" dirty="0" smtClean="0">
                <a:solidFill>
                  <a:srgbClr val="FFC000"/>
                </a:solidFill>
              </a:rPr>
              <a:t>Design Architect:   </a:t>
            </a:r>
            <a:r>
              <a:rPr lang="en-US" sz="1600" dirty="0" err="1" smtClean="0">
                <a:solidFill>
                  <a:schemeClr val="bg1">
                    <a:lumMod val="85000"/>
                  </a:schemeClr>
                </a:solidFill>
              </a:rPr>
              <a:t>Tod</a:t>
            </a:r>
            <a:r>
              <a:rPr lang="en-US" sz="1600" dirty="0" smtClean="0">
                <a:solidFill>
                  <a:schemeClr val="bg1">
                    <a:lumMod val="85000"/>
                  </a:schemeClr>
                </a:solidFill>
              </a:rPr>
              <a:t> Williams Billie </a:t>
            </a:r>
            <a:r>
              <a:rPr lang="en-US" sz="1600" dirty="0" err="1" smtClean="0">
                <a:solidFill>
                  <a:schemeClr val="bg1">
                    <a:lumMod val="85000"/>
                  </a:schemeClr>
                </a:solidFill>
              </a:rPr>
              <a:t>Tsien</a:t>
            </a:r>
            <a:r>
              <a:rPr lang="en-US" sz="1600" dirty="0" smtClean="0">
                <a:solidFill>
                  <a:schemeClr val="bg1">
                    <a:lumMod val="85000"/>
                  </a:schemeClr>
                </a:solidFill>
              </a:rPr>
              <a:t> Architects</a:t>
            </a:r>
            <a:endParaRPr lang="en-US" sz="1600" dirty="0">
              <a:solidFill>
                <a:srgbClr val="FFC000"/>
              </a:solidFill>
            </a:endParaRPr>
          </a:p>
        </p:txBody>
      </p:sp>
      <p:sp>
        <p:nvSpPr>
          <p:cNvPr id="43" name="TextBox 42"/>
          <p:cNvSpPr txBox="1"/>
          <p:nvPr/>
        </p:nvSpPr>
        <p:spPr>
          <a:xfrm>
            <a:off x="13306425" y="1858546"/>
            <a:ext cx="4572000" cy="338554"/>
          </a:xfrm>
          <a:prstGeom prst="rect">
            <a:avLst/>
          </a:prstGeom>
          <a:noFill/>
        </p:spPr>
        <p:txBody>
          <a:bodyPr wrap="square" rtlCol="0">
            <a:spAutoFit/>
          </a:bodyPr>
          <a:lstStyle/>
          <a:p>
            <a:r>
              <a:rPr lang="en-US" sz="1600" dirty="0" smtClean="0">
                <a:solidFill>
                  <a:srgbClr val="FFC000"/>
                </a:solidFill>
              </a:rPr>
              <a:t>Lighting Design:   </a:t>
            </a:r>
            <a:r>
              <a:rPr lang="en-US" sz="1600" dirty="0" err="1" smtClean="0">
                <a:solidFill>
                  <a:schemeClr val="bg1">
                    <a:lumMod val="85000"/>
                  </a:schemeClr>
                </a:solidFill>
              </a:rPr>
              <a:t>Refro</a:t>
            </a:r>
            <a:r>
              <a:rPr lang="en-US" sz="1600" dirty="0" smtClean="0">
                <a:solidFill>
                  <a:schemeClr val="bg1">
                    <a:lumMod val="85000"/>
                  </a:schemeClr>
                </a:solidFill>
              </a:rPr>
              <a:t> Design Group</a:t>
            </a:r>
            <a:endParaRPr lang="en-US" sz="1600" dirty="0">
              <a:solidFill>
                <a:srgbClr val="FFC000"/>
              </a:solidFill>
            </a:endParaRPr>
          </a:p>
        </p:txBody>
      </p:sp>
      <p:sp>
        <p:nvSpPr>
          <p:cNvPr id="44" name="TextBox 43"/>
          <p:cNvSpPr txBox="1"/>
          <p:nvPr/>
        </p:nvSpPr>
        <p:spPr>
          <a:xfrm>
            <a:off x="13395325" y="2226846"/>
            <a:ext cx="3048000" cy="338554"/>
          </a:xfrm>
          <a:prstGeom prst="rect">
            <a:avLst/>
          </a:prstGeom>
          <a:noFill/>
        </p:spPr>
        <p:txBody>
          <a:bodyPr wrap="square" rtlCol="0">
            <a:spAutoFit/>
          </a:bodyPr>
          <a:lstStyle/>
          <a:p>
            <a:r>
              <a:rPr lang="en-US" sz="1600" dirty="0" smtClean="0">
                <a:solidFill>
                  <a:srgbClr val="FFC000"/>
                </a:solidFill>
              </a:rPr>
              <a:t>MEP Engineer:</a:t>
            </a:r>
            <a:endParaRPr lang="en-US" sz="1600" dirty="0">
              <a:solidFill>
                <a:srgbClr val="FFC000"/>
              </a:solidFill>
            </a:endParaRPr>
          </a:p>
        </p:txBody>
      </p:sp>
      <p:sp>
        <p:nvSpPr>
          <p:cNvPr id="45" name="Rectangle 44"/>
          <p:cNvSpPr/>
          <p:nvPr/>
        </p:nvSpPr>
        <p:spPr>
          <a:xfrm>
            <a:off x="14944725" y="2234625"/>
            <a:ext cx="3124200" cy="584775"/>
          </a:xfrm>
          <a:prstGeom prst="rect">
            <a:avLst/>
          </a:prstGeom>
        </p:spPr>
        <p:txBody>
          <a:bodyPr wrap="square">
            <a:spAutoFit/>
          </a:bodyPr>
          <a:lstStyle/>
          <a:p>
            <a:r>
              <a:rPr lang="en-US" sz="1600" dirty="0" err="1">
                <a:solidFill>
                  <a:schemeClr val="bg1">
                    <a:lumMod val="85000"/>
                  </a:schemeClr>
                </a:solidFill>
              </a:rPr>
              <a:t>Ambrosino</a:t>
            </a:r>
            <a:r>
              <a:rPr lang="en-US" sz="1600" dirty="0">
                <a:solidFill>
                  <a:schemeClr val="bg1">
                    <a:lumMod val="85000"/>
                  </a:schemeClr>
                </a:solidFill>
              </a:rPr>
              <a:t> </a:t>
            </a:r>
            <a:r>
              <a:rPr lang="en-US" sz="1600" dirty="0" err="1">
                <a:solidFill>
                  <a:schemeClr val="bg1">
                    <a:lumMod val="85000"/>
                  </a:schemeClr>
                </a:solidFill>
              </a:rPr>
              <a:t>Depinto</a:t>
            </a:r>
            <a:r>
              <a:rPr lang="en-US" sz="1600" dirty="0">
                <a:solidFill>
                  <a:schemeClr val="bg1">
                    <a:lumMod val="85000"/>
                  </a:schemeClr>
                </a:solidFill>
              </a:rPr>
              <a:t> &amp;</a:t>
            </a:r>
            <a:r>
              <a:rPr lang="en-US" sz="1600" dirty="0" err="1">
                <a:solidFill>
                  <a:schemeClr val="bg1">
                    <a:lumMod val="85000"/>
                  </a:schemeClr>
                </a:solidFill>
              </a:rPr>
              <a:t>Schmieder</a:t>
            </a:r>
            <a:r>
              <a:rPr lang="en-US" sz="1600" dirty="0">
                <a:solidFill>
                  <a:schemeClr val="bg1">
                    <a:lumMod val="85000"/>
                  </a:schemeClr>
                </a:solidFill>
              </a:rPr>
              <a:t> Consulting </a:t>
            </a:r>
            <a:r>
              <a:rPr lang="en-US" sz="1600" dirty="0" smtClean="0">
                <a:solidFill>
                  <a:schemeClr val="bg1">
                    <a:lumMod val="85000"/>
                  </a:schemeClr>
                </a:solidFill>
              </a:rPr>
              <a:t>Engineering</a:t>
            </a:r>
            <a:endParaRPr lang="en-US" sz="1600" dirty="0">
              <a:solidFill>
                <a:srgbClr val="FFC000"/>
              </a:solidFill>
            </a:endParaRPr>
          </a:p>
        </p:txBody>
      </p:sp>
      <p:sp>
        <p:nvSpPr>
          <p:cNvPr id="46" name="TextBox 45"/>
          <p:cNvSpPr txBox="1"/>
          <p:nvPr/>
        </p:nvSpPr>
        <p:spPr>
          <a:xfrm>
            <a:off x="12725400" y="2785646"/>
            <a:ext cx="5305425" cy="338554"/>
          </a:xfrm>
          <a:prstGeom prst="rect">
            <a:avLst/>
          </a:prstGeom>
          <a:noFill/>
        </p:spPr>
        <p:txBody>
          <a:bodyPr wrap="square" rtlCol="0">
            <a:spAutoFit/>
          </a:bodyPr>
          <a:lstStyle/>
          <a:p>
            <a:r>
              <a:rPr lang="en-US" sz="1600" dirty="0" smtClean="0">
                <a:solidFill>
                  <a:srgbClr val="FFC000"/>
                </a:solidFill>
              </a:rPr>
              <a:t>Construction Manager:   </a:t>
            </a:r>
            <a:r>
              <a:rPr lang="en-US" sz="1600" dirty="0" smtClean="0">
                <a:solidFill>
                  <a:schemeClr val="bg1">
                    <a:lumMod val="85000"/>
                  </a:schemeClr>
                </a:solidFill>
              </a:rPr>
              <a:t>Turner Construction, LLC</a:t>
            </a:r>
            <a:endParaRPr lang="en-US" sz="1600" dirty="0">
              <a:solidFill>
                <a:srgbClr val="FFC000"/>
              </a:solidFill>
            </a:endParaRPr>
          </a:p>
        </p:txBody>
      </p:sp>
      <p:pic>
        <p:nvPicPr>
          <p:cNvPr id="4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532225"/>
            <a:ext cx="4265843" cy="343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373" t="11749" r="15663" b="16719"/>
          <a:stretch/>
        </p:blipFill>
        <p:spPr bwMode="auto">
          <a:xfrm>
            <a:off x="4707447" y="2858217"/>
            <a:ext cx="3562067" cy="2852470"/>
          </a:xfrm>
          <a:prstGeom prst="rect">
            <a:avLst/>
          </a:prstGeom>
          <a:noFill/>
          <a:ln w="285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Connector 3"/>
          <p:cNvCxnSpPr/>
          <p:nvPr/>
        </p:nvCxnSpPr>
        <p:spPr>
          <a:xfrm flipV="1">
            <a:off x="2361521" y="2891970"/>
            <a:ext cx="2345926" cy="1219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61521" y="4111170"/>
            <a:ext cx="2345926" cy="15995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24600" y="4249887"/>
            <a:ext cx="642687" cy="5507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69440" y="1676893"/>
            <a:ext cx="39814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32126" y="4104739"/>
            <a:ext cx="28098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8772525" y="6627168"/>
            <a:ext cx="4190999" cy="230832"/>
          </a:xfrm>
          <a:prstGeom prst="rect">
            <a:avLst/>
          </a:prstGeom>
          <a:noFill/>
        </p:spPr>
        <p:txBody>
          <a:bodyPr wrap="square" rtlCol="0">
            <a:spAutoFit/>
          </a:bodyPr>
          <a:lstStyle/>
          <a:p>
            <a:pPr algn="ctr"/>
            <a:r>
              <a:rPr lang="en-US" sz="900" dirty="0" smtClean="0">
                <a:solidFill>
                  <a:schemeClr val="bg1">
                    <a:lumMod val="85000"/>
                  </a:schemeClr>
                </a:solidFill>
              </a:rPr>
              <a:t>[From: </a:t>
            </a:r>
            <a:r>
              <a:rPr lang="en-US" sz="900" dirty="0">
                <a:hlinkClick r:id="rId10"/>
              </a:rPr>
              <a:t>http://arts.uchicago.edu/logan-center/about-logan-center</a:t>
            </a:r>
            <a:r>
              <a:rPr lang="en-US" sz="900" dirty="0" smtClean="0">
                <a:solidFill>
                  <a:schemeClr val="bg1">
                    <a:lumMod val="85000"/>
                  </a:schemeClr>
                </a:solidFill>
              </a:rPr>
              <a:t>]</a:t>
            </a:r>
            <a:endParaRPr lang="en-US" sz="900" dirty="0">
              <a:solidFill>
                <a:schemeClr val="bg1">
                  <a:lumMod val="85000"/>
                </a:schemeClr>
              </a:solidFill>
            </a:endParaRPr>
          </a:p>
        </p:txBody>
      </p:sp>
      <p:sp>
        <p:nvSpPr>
          <p:cNvPr id="50" name="TextBox 49"/>
          <p:cNvSpPr txBox="1"/>
          <p:nvPr/>
        </p:nvSpPr>
        <p:spPr>
          <a:xfrm>
            <a:off x="303444" y="6076444"/>
            <a:ext cx="4190999" cy="230832"/>
          </a:xfrm>
          <a:prstGeom prst="rect">
            <a:avLst/>
          </a:prstGeom>
          <a:noFill/>
        </p:spPr>
        <p:txBody>
          <a:bodyPr wrap="square" rtlCol="0">
            <a:spAutoFit/>
          </a:bodyPr>
          <a:lstStyle/>
          <a:p>
            <a:pPr algn="ctr"/>
            <a:r>
              <a:rPr lang="en-US" sz="900" dirty="0" smtClean="0">
                <a:solidFill>
                  <a:schemeClr val="bg1">
                    <a:lumMod val="85000"/>
                  </a:schemeClr>
                </a:solidFill>
              </a:rPr>
              <a:t>[From</a:t>
            </a:r>
            <a:r>
              <a:rPr lang="en-US" sz="900" dirty="0" smtClean="0">
                <a:solidFill>
                  <a:schemeClr val="bg1"/>
                </a:solidFill>
              </a:rPr>
              <a:t>: google map]</a:t>
            </a:r>
            <a:endParaRPr lang="en-US" sz="900" dirty="0">
              <a:solidFill>
                <a:schemeClr val="bg1"/>
              </a:solidFill>
            </a:endParaRPr>
          </a:p>
        </p:txBody>
      </p:sp>
      <p:sp>
        <p:nvSpPr>
          <p:cNvPr id="51" name="TextBox 50"/>
          <p:cNvSpPr txBox="1"/>
          <p:nvPr/>
        </p:nvSpPr>
        <p:spPr>
          <a:xfrm>
            <a:off x="19219918" y="6609062"/>
            <a:ext cx="4190999" cy="230832"/>
          </a:xfrm>
          <a:prstGeom prst="rect">
            <a:avLst/>
          </a:prstGeom>
          <a:noFill/>
        </p:spPr>
        <p:txBody>
          <a:bodyPr wrap="square" rtlCol="0">
            <a:spAutoFit/>
          </a:bodyPr>
          <a:lstStyle/>
          <a:p>
            <a:pPr algn="ctr"/>
            <a:r>
              <a:rPr lang="en-US" sz="900" dirty="0" smtClean="0">
                <a:solidFill>
                  <a:schemeClr val="bg1">
                    <a:lumMod val="85000"/>
                  </a:schemeClr>
                </a:solidFill>
              </a:rPr>
              <a:t>[From: </a:t>
            </a:r>
            <a:r>
              <a:rPr lang="en-US" sz="900" dirty="0">
                <a:hlinkClick r:id="rId10"/>
              </a:rPr>
              <a:t>http://arts.uchicago.edu/logan-center/about-logan-center</a:t>
            </a:r>
            <a:r>
              <a:rPr lang="en-US" sz="900" dirty="0" smtClean="0">
                <a:solidFill>
                  <a:schemeClr val="bg1">
                    <a:lumMod val="85000"/>
                  </a:schemeClr>
                </a:solidFill>
              </a:rPr>
              <a:t>]</a:t>
            </a:r>
            <a:endParaRPr lang="en-US" sz="900" dirty="0">
              <a:solidFill>
                <a:schemeClr val="bg1">
                  <a:lumMod val="85000"/>
                </a:schemeClr>
              </a:solidFill>
            </a:endParaRPr>
          </a:p>
        </p:txBody>
      </p:sp>
    </p:spTree>
    <p:extLst>
      <p:ext uri="{BB962C8B-B14F-4D97-AF65-F5344CB8AC3E}">
        <p14:creationId xmlns:p14="http://schemas.microsoft.com/office/powerpoint/2010/main" val="3605184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1000"/>
                                        <p:tgtEl>
                                          <p:spTgt spid="43"/>
                                        </p:tgtEl>
                                      </p:cBhvr>
                                    </p:animEffect>
                                    <p:anim calcmode="lin" valueType="num">
                                      <p:cBhvr>
                                        <p:cTn id="63" dur="1000" fill="hold"/>
                                        <p:tgtEl>
                                          <p:spTgt spid="43"/>
                                        </p:tgtEl>
                                        <p:attrNameLst>
                                          <p:attrName>ppt_x</p:attrName>
                                        </p:attrNameLst>
                                      </p:cBhvr>
                                      <p:tavLst>
                                        <p:tav tm="0">
                                          <p:val>
                                            <p:strVal val="#ppt_x"/>
                                          </p:val>
                                        </p:tav>
                                        <p:tav tm="100000">
                                          <p:val>
                                            <p:strVal val="#ppt_x"/>
                                          </p:val>
                                        </p:tav>
                                      </p:tavLst>
                                    </p:anim>
                                    <p:anim calcmode="lin" valueType="num">
                                      <p:cBhvr>
                                        <p:cTn id="64" dur="1000" fill="hold"/>
                                        <p:tgtEl>
                                          <p:spTgt spid="4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1000"/>
                                        <p:tgtEl>
                                          <p:spTgt spid="44"/>
                                        </p:tgtEl>
                                      </p:cBhvr>
                                    </p:animEffect>
                                    <p:anim calcmode="lin" valueType="num">
                                      <p:cBhvr>
                                        <p:cTn id="68" dur="1000" fill="hold"/>
                                        <p:tgtEl>
                                          <p:spTgt spid="44"/>
                                        </p:tgtEl>
                                        <p:attrNameLst>
                                          <p:attrName>ppt_x</p:attrName>
                                        </p:attrNameLst>
                                      </p:cBhvr>
                                      <p:tavLst>
                                        <p:tav tm="0">
                                          <p:val>
                                            <p:strVal val="#ppt_x"/>
                                          </p:val>
                                        </p:tav>
                                        <p:tav tm="100000">
                                          <p:val>
                                            <p:strVal val="#ppt_x"/>
                                          </p:val>
                                        </p:tav>
                                      </p:tavLst>
                                    </p:anim>
                                    <p:anim calcmode="lin" valueType="num">
                                      <p:cBhvr>
                                        <p:cTn id="69" dur="1000" fill="hold"/>
                                        <p:tgtEl>
                                          <p:spTgt spid="4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1000"/>
                                        <p:tgtEl>
                                          <p:spTgt spid="46"/>
                                        </p:tgtEl>
                                      </p:cBhvr>
                                    </p:animEffect>
                                    <p:anim calcmode="lin" valueType="num">
                                      <p:cBhvr>
                                        <p:cTn id="73" dur="1000" fill="hold"/>
                                        <p:tgtEl>
                                          <p:spTgt spid="46"/>
                                        </p:tgtEl>
                                        <p:attrNameLst>
                                          <p:attrName>ppt_x</p:attrName>
                                        </p:attrNameLst>
                                      </p:cBhvr>
                                      <p:tavLst>
                                        <p:tav tm="0">
                                          <p:val>
                                            <p:strVal val="#ppt_x"/>
                                          </p:val>
                                        </p:tav>
                                        <p:tav tm="100000">
                                          <p:val>
                                            <p:strVal val="#ppt_x"/>
                                          </p:val>
                                        </p:tav>
                                      </p:tavLst>
                                    </p:anim>
                                    <p:anim calcmode="lin" valueType="num">
                                      <p:cBhvr>
                                        <p:cTn id="74" dur="1000" fill="hold"/>
                                        <p:tgtEl>
                                          <p:spTgt spid="4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1000"/>
                                        <p:tgtEl>
                                          <p:spTgt spid="45"/>
                                        </p:tgtEl>
                                      </p:cBhvr>
                                    </p:animEffect>
                                    <p:anim calcmode="lin" valueType="num">
                                      <p:cBhvr>
                                        <p:cTn id="78" dur="1000" fill="hold"/>
                                        <p:tgtEl>
                                          <p:spTgt spid="45"/>
                                        </p:tgtEl>
                                        <p:attrNameLst>
                                          <p:attrName>ppt_x</p:attrName>
                                        </p:attrNameLst>
                                      </p:cBhvr>
                                      <p:tavLst>
                                        <p:tav tm="0">
                                          <p:val>
                                            <p:strVal val="#ppt_x"/>
                                          </p:val>
                                        </p:tav>
                                        <p:tav tm="100000">
                                          <p:val>
                                            <p:strVal val="#ppt_x"/>
                                          </p:val>
                                        </p:tav>
                                      </p:tavLst>
                                    </p:anim>
                                    <p:anim calcmode="lin" valueType="num">
                                      <p:cBhvr>
                                        <p:cTn id="7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26"/>
                                        </p:tgtEl>
                                        <p:attrNameLst>
                                          <p:attrName>style.visibility</p:attrName>
                                        </p:attrNameLst>
                                      </p:cBhvr>
                                      <p:to>
                                        <p:strVal val="visible"/>
                                      </p:to>
                                    </p:set>
                                    <p:animEffect transition="in" filter="fade">
                                      <p:cBhvr>
                                        <p:cTn id="84" dur="500"/>
                                        <p:tgtEl>
                                          <p:spTgt spid="1026"/>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1027"/>
                                        </p:tgtEl>
                                        <p:attrNameLst>
                                          <p:attrName>style.visibility</p:attrName>
                                        </p:attrNameLst>
                                      </p:cBhvr>
                                      <p:to>
                                        <p:strVal val="visible"/>
                                      </p:to>
                                    </p:set>
                                    <p:animEffect transition="in" filter="fade">
                                      <p:cBhvr>
                                        <p:cTn id="92" dur="500"/>
                                        <p:tgtEl>
                                          <p:spTgt spid="1027"/>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b="1" dirty="0" smtClean="0">
                <a:solidFill>
                  <a:schemeClr val="bg1">
                    <a:lumMod val="75000"/>
                  </a:schemeClr>
                </a:solidFill>
                <a:latin typeface="+mn-lt"/>
              </a:rPr>
              <a:t>Electrical Depth</a:t>
            </a:r>
            <a:endParaRPr lang="en-US" sz="2800" b="1" dirty="0">
              <a:solidFill>
                <a:schemeClr val="bg1">
                  <a:lumMod val="7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1122515723"/>
              </p:ext>
            </p:extLst>
          </p:nvPr>
        </p:nvGraphicFramePr>
        <p:xfrm>
          <a:off x="381000" y="762000"/>
          <a:ext cx="8391526" cy="5715000"/>
        </p:xfrm>
        <a:graphic>
          <a:graphicData uri="http://schemas.openxmlformats.org/drawingml/2006/table">
            <a:tbl>
              <a:tblPr>
                <a:tableStyleId>{5C22544A-7EE6-4342-B048-85BDC9FD1C3A}</a:tableStyleId>
              </a:tblPr>
              <a:tblGrid>
                <a:gridCol w="568917"/>
                <a:gridCol w="1213689"/>
                <a:gridCol w="749074"/>
                <a:gridCol w="872340"/>
                <a:gridCol w="948195"/>
                <a:gridCol w="2142921"/>
                <a:gridCol w="1896390"/>
              </a:tblGrid>
              <a:tr h="228600">
                <a:tc gridSpan="7">
                  <a:txBody>
                    <a:bodyPr/>
                    <a:lstStyle/>
                    <a:p>
                      <a:pPr algn="ctr" fontAlgn="b"/>
                      <a:r>
                        <a:rPr lang="en-US" sz="1400" b="1" u="none" strike="noStrike" dirty="0">
                          <a:solidFill>
                            <a:schemeClr val="tx1"/>
                          </a:solidFill>
                          <a:effectLst/>
                        </a:rPr>
                        <a:t>Schedule of Existing Transformers in Logan Center for the Arts</a:t>
                      </a:r>
                      <a:endParaRPr lang="en-US" sz="1400" b="1" i="0" u="none" strike="noStrike" dirty="0">
                        <a:solidFill>
                          <a:schemeClr val="tx1"/>
                        </a:solidFill>
                        <a:effectLst/>
                        <a:latin typeface="Calibri"/>
                      </a:endParaRPr>
                    </a:p>
                  </a:txBody>
                  <a:tcPr marL="9052" marR="9052" marT="9052"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a:txBody>
                    <a:bodyPr/>
                    <a:lstStyle/>
                    <a:p>
                      <a:pPr algn="ctr" fontAlgn="b"/>
                      <a:r>
                        <a:rPr lang="en-US" sz="1000" b="1" u="none" strike="noStrike" dirty="0">
                          <a:solidFill>
                            <a:schemeClr val="tx1"/>
                          </a:solidFill>
                          <a:effectLst/>
                        </a:rPr>
                        <a:t>No.</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Rating of Unit</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Primary V</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Secondary V</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Location</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Feeding to</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c>
                  <a:txBody>
                    <a:bodyPr/>
                    <a:lstStyle/>
                    <a:p>
                      <a:pPr algn="ctr" fontAlgn="b"/>
                      <a:r>
                        <a:rPr lang="en-US" sz="1000" b="1" u="none" strike="noStrike" dirty="0">
                          <a:solidFill>
                            <a:schemeClr val="tx1"/>
                          </a:solidFill>
                          <a:effectLst/>
                        </a:rPr>
                        <a:t>Note</a:t>
                      </a:r>
                      <a:endParaRPr lang="en-US" sz="1000" b="1" i="0" u="none" strike="noStrike" dirty="0">
                        <a:solidFill>
                          <a:schemeClr val="tx1"/>
                        </a:solidFill>
                        <a:effectLst/>
                        <a:latin typeface="Calibri"/>
                      </a:endParaRPr>
                    </a:p>
                  </a:txBody>
                  <a:tcPr marL="9052" marR="9052" marT="9052" marB="0" anchor="ctr">
                    <a:solidFill>
                      <a:schemeClr val="bg1">
                        <a:lumMod val="75000"/>
                      </a:schemeClr>
                    </a:solidFill>
                  </a:tcPr>
                </a:tc>
              </a:tr>
              <a:tr h="228600">
                <a:tc>
                  <a:txBody>
                    <a:bodyPr/>
                    <a:lstStyle/>
                    <a:p>
                      <a:pPr algn="ctr" fontAlgn="b"/>
                      <a:r>
                        <a:rPr lang="en-US" sz="1000" b="1" u="none" strike="noStrike" dirty="0">
                          <a:solidFill>
                            <a:schemeClr val="bg1"/>
                          </a:solidFill>
                          <a:effectLst/>
                        </a:rPr>
                        <a:t>T-1</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150 kVA</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277/480</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LV-EM-LL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Switchboard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T-2</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57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EM-PP-LL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T-3</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First Floor</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PP-TH-1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T-4*</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30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277/480</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LP-AV-LL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T-5*</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30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120/208</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First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LP-AV-1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T-6</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76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120/208</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Eleventh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TLP-7-11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T-7</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300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LV-DP-LL-N</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Switchboard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T-8</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112.5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TLP-3-6</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T-9</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75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PNL-#1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THEATRICAL BRK at 245</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T-10</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PP-TH-2B</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T-11</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225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SP-201, Dimmer Racks 201,202</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at 245</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T-12</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150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First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SP-101, Dimmer Racks 101,102</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at 245</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T-13</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75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PNL-#2</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THEATRICAL BRK at 245</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a:solidFill>
                            <a:schemeClr val="bg1"/>
                          </a:solidFill>
                          <a:effectLst/>
                        </a:rPr>
                        <a:t>T-14</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to PP-TH-2A</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T-15</a:t>
                      </a:r>
                      <a:endParaRPr lang="en-US" sz="1000" b="1" i="0" u="none" strike="noStrike" dirty="0">
                        <a:solidFill>
                          <a:schemeClr val="bg1"/>
                        </a:solidFill>
                        <a:effectLst/>
                        <a:latin typeface="Calibri"/>
                      </a:endParaRPr>
                    </a:p>
                  </a:txBody>
                  <a:tcPr marL="9052" marR="9052" marT="9052" marB="0" anchor="ctr">
                    <a:noFill/>
                  </a:tcPr>
                </a:tc>
                <a:tc gridSpan="6">
                  <a:txBody>
                    <a:bodyPr/>
                    <a:lstStyle/>
                    <a:p>
                      <a:pPr algn="ctr" fontAlgn="ctr"/>
                      <a:r>
                        <a:rPr lang="en-US" sz="1000" b="1" u="none" strike="noStrike">
                          <a:solidFill>
                            <a:schemeClr val="bg1"/>
                          </a:solidFill>
                          <a:effectLst/>
                        </a:rPr>
                        <a:t>not shown in Single-Line Diagram</a:t>
                      </a:r>
                      <a:endParaRPr lang="en-US" sz="1000" b="1" i="0" u="none" strike="noStrike">
                        <a:solidFill>
                          <a:schemeClr val="bg1"/>
                        </a:solidFill>
                        <a:effectLst/>
                        <a:latin typeface="Calibri"/>
                      </a:endParaRPr>
                    </a:p>
                  </a:txBody>
                  <a:tcPr marL="9052" marR="9052" marT="9052"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a:txBody>
                    <a:bodyPr/>
                    <a:lstStyle/>
                    <a:p>
                      <a:pPr algn="ctr" fontAlgn="b"/>
                      <a:r>
                        <a:rPr lang="en-US" sz="1000" b="1" u="none" strike="noStrike" dirty="0">
                          <a:solidFill>
                            <a:schemeClr val="bg1"/>
                          </a:solidFill>
                          <a:effectLst/>
                        </a:rPr>
                        <a:t>T-16</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Third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to PP-SR</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Panelboard</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a:solidFill>
                            <a:schemeClr val="bg1"/>
                          </a:solidFill>
                          <a:effectLst/>
                        </a:rPr>
                        <a:t>T-17</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75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PNL-#1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THEATRICAL BRK at 210B</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T-18</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75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PNL-#2</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THEATRICAL BRK at 210B</a:t>
                      </a:r>
                      <a:endParaRPr lang="en-US" sz="1000" b="1" i="0" u="none" strike="noStrike">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T-19</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225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Second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Dimmer Racks 1,2,3</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at 210B</a:t>
                      </a:r>
                      <a:endParaRPr lang="en-US" sz="1000" b="1" i="0" u="none" strike="noStrike" dirty="0">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T-20</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500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LV-SB-SS-S</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Switchboard</a:t>
                      </a:r>
                      <a:endParaRPr lang="en-US" sz="1000" b="1" i="0" u="none" strike="noStrike" dirty="0">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T-21</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Courtyard Projection</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endParaRPr lang="en-US" sz="1000" b="1" i="0" u="none" strike="noStrike" dirty="0">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T-22</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30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Eleventh Floor</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Dimmer Racks 301</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a:solidFill>
                            <a:schemeClr val="bg1"/>
                          </a:solidFill>
                          <a:effectLst/>
                        </a:rPr>
                        <a:t>at 301</a:t>
                      </a:r>
                      <a:endParaRPr lang="en-US" sz="1000" b="1" i="0" u="none" strike="noStrike" dirty="0">
                        <a:solidFill>
                          <a:schemeClr val="bg1"/>
                        </a:solidFill>
                        <a:effectLst/>
                        <a:latin typeface="Calibri"/>
                      </a:endParaRPr>
                    </a:p>
                  </a:txBody>
                  <a:tcPr marL="9052" marR="9052" marT="9052" marB="0" anchor="ctr">
                    <a:noFill/>
                  </a:tcPr>
                </a:tc>
              </a:tr>
              <a:tr h="228600">
                <a:tc>
                  <a:txBody>
                    <a:bodyPr/>
                    <a:lstStyle/>
                    <a:p>
                      <a:pPr algn="ctr" fontAlgn="b"/>
                      <a:r>
                        <a:rPr lang="en-US" sz="1000" b="1" u="none" strike="noStrike" dirty="0">
                          <a:solidFill>
                            <a:schemeClr val="bg1"/>
                          </a:solidFill>
                          <a:effectLst/>
                        </a:rPr>
                        <a:t>T-23</a:t>
                      </a:r>
                      <a:endParaRPr lang="en-US" sz="1000" b="1" i="0" u="none" strike="noStrike" dirty="0">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45 kVA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277/480</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120/208</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Lower Level</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a:solidFill>
                            <a:schemeClr val="bg1"/>
                          </a:solidFill>
                          <a:effectLst/>
                        </a:rPr>
                        <a:t>to LP-LL-NA</a:t>
                      </a:r>
                      <a:endParaRPr lang="en-US" sz="1000" b="1" i="0" u="none" strike="noStrike">
                        <a:solidFill>
                          <a:schemeClr val="bg1"/>
                        </a:solidFill>
                        <a:effectLst/>
                        <a:latin typeface="Calibri"/>
                      </a:endParaRPr>
                    </a:p>
                  </a:txBody>
                  <a:tcPr marL="9052" marR="9052" marT="9052" marB="0" anchor="ctr">
                    <a:noFill/>
                  </a:tcPr>
                </a:tc>
                <a:tc>
                  <a:txBody>
                    <a:bodyPr/>
                    <a:lstStyle/>
                    <a:p>
                      <a:pPr algn="ctr" fontAlgn="b"/>
                      <a:r>
                        <a:rPr lang="en-US" sz="1000" b="1" u="none" strike="noStrike" dirty="0" err="1">
                          <a:solidFill>
                            <a:schemeClr val="bg1"/>
                          </a:solidFill>
                          <a:effectLst/>
                        </a:rPr>
                        <a:t>Panelboard</a:t>
                      </a:r>
                      <a:endParaRPr lang="en-US" sz="1000" b="1" i="0" u="none" strike="noStrike" dirty="0">
                        <a:solidFill>
                          <a:schemeClr val="bg1"/>
                        </a:solidFill>
                        <a:effectLst/>
                        <a:latin typeface="Calibri"/>
                      </a:endParaRPr>
                    </a:p>
                  </a:txBody>
                  <a:tcPr marL="9052" marR="9052" marT="9052" marB="0" anchor="ctr">
                    <a:noFill/>
                  </a:tcPr>
                </a:tc>
              </a:tr>
            </a:tbl>
          </a:graphicData>
        </a:graphic>
      </p:graphicFrame>
      <p:sp>
        <p:nvSpPr>
          <p:cNvPr id="5" name="TextBox 4"/>
          <p:cNvSpPr txBox="1"/>
          <p:nvPr/>
        </p:nvSpPr>
        <p:spPr>
          <a:xfrm>
            <a:off x="13411200" y="2251770"/>
            <a:ext cx="4876800" cy="3539430"/>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Total 22 K-rated transformers</a:t>
            </a:r>
          </a:p>
          <a:p>
            <a:pPr marL="342900" indent="-342900">
              <a:lnSpc>
                <a:spcPct val="150000"/>
              </a:lnSpc>
              <a:buFontTx/>
              <a:buChar char="-"/>
            </a:pPr>
            <a:r>
              <a:rPr lang="en-US" sz="2000" dirty="0" smtClean="0">
                <a:solidFill>
                  <a:schemeClr val="bg1"/>
                </a:solidFill>
              </a:rPr>
              <a:t>NEMA TP-1 for energy efficiency</a:t>
            </a:r>
          </a:p>
          <a:p>
            <a:pPr marL="342900" indent="-342900">
              <a:lnSpc>
                <a:spcPct val="150000"/>
              </a:lnSpc>
              <a:buFontTx/>
              <a:buChar char="-"/>
            </a:pPr>
            <a:r>
              <a:rPr lang="en-US" sz="2000" dirty="0" smtClean="0">
                <a:solidFill>
                  <a:schemeClr val="bg1"/>
                </a:solidFill>
              </a:rPr>
              <a:t>T-4 and T-5 are designed as Isolation transformer</a:t>
            </a:r>
          </a:p>
          <a:p>
            <a:pPr marL="342900" indent="-342900">
              <a:lnSpc>
                <a:spcPct val="150000"/>
              </a:lnSpc>
              <a:buFontTx/>
              <a:buChar char="-"/>
            </a:pPr>
            <a:r>
              <a:rPr lang="en-US" sz="2000" dirty="0" smtClean="0">
                <a:solidFill>
                  <a:schemeClr val="bg1"/>
                </a:solidFill>
              </a:rPr>
              <a:t>T-20 with 500KVA is designed  K-factor of 13</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415760974"/>
              </p:ext>
            </p:extLst>
          </p:nvPr>
        </p:nvGraphicFramePr>
        <p:xfrm>
          <a:off x="9753600" y="1981200"/>
          <a:ext cx="2908300" cy="3615689"/>
        </p:xfrm>
        <a:graphic>
          <a:graphicData uri="http://schemas.openxmlformats.org/drawingml/2006/table">
            <a:tbl>
              <a:tblPr>
                <a:tableStyleId>{5C22544A-7EE6-4342-B048-85BDC9FD1C3A}</a:tableStyleId>
              </a:tblPr>
              <a:tblGrid>
                <a:gridCol w="1858688"/>
                <a:gridCol w="1049612"/>
              </a:tblGrid>
              <a:tr h="309093">
                <a:tc>
                  <a:txBody>
                    <a:bodyPr/>
                    <a:lstStyle/>
                    <a:p>
                      <a:pPr algn="ctr" fontAlgn="b"/>
                      <a:r>
                        <a:rPr lang="en-US" sz="1600" b="1" u="none" strike="noStrike" dirty="0">
                          <a:solidFill>
                            <a:schemeClr val="tx1"/>
                          </a:solidFill>
                          <a:effectLst/>
                        </a:rPr>
                        <a:t>Rating of Unit</a:t>
                      </a:r>
                      <a:endParaRPr lang="en-US" sz="1600" b="1"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solidFill>
                            <a:schemeClr val="tx1"/>
                          </a:solidFill>
                          <a:effectLst/>
                        </a:rPr>
                        <a:t># of Unit</a:t>
                      </a:r>
                      <a:endParaRPr lang="en-US" sz="1600" b="1" i="0" u="none" strike="noStrike" dirty="0">
                        <a:solidFill>
                          <a:schemeClr val="tx1"/>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r>
              <a:tr h="300506">
                <a:tc>
                  <a:txBody>
                    <a:bodyPr/>
                    <a:lstStyle/>
                    <a:p>
                      <a:pPr algn="ctr" fontAlgn="b"/>
                      <a:r>
                        <a:rPr lang="en-US" sz="1800" u="none" strike="noStrike" dirty="0">
                          <a:solidFill>
                            <a:schemeClr val="bg1"/>
                          </a:solidFill>
                          <a:effectLst/>
                        </a:rPr>
                        <a:t>30 kVA</a:t>
                      </a:r>
                      <a:endParaRPr lang="en-US" sz="1800" b="0" i="0" u="none" strike="noStrike" dirty="0">
                        <a:solidFill>
                          <a:schemeClr val="bg1"/>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dirty="0">
                          <a:solidFill>
                            <a:schemeClr val="bg1"/>
                          </a:solidFill>
                          <a:effectLst/>
                        </a:rPr>
                        <a:t>3</a:t>
                      </a:r>
                      <a:endParaRPr lang="en-US" sz="1800" b="0" i="0" u="none" strike="noStrike" dirty="0">
                        <a:solidFill>
                          <a:schemeClr val="bg1"/>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noFill/>
                  </a:tcPr>
                </a:tc>
              </a:tr>
              <a:tr h="304800">
                <a:tc>
                  <a:txBody>
                    <a:bodyPr/>
                    <a:lstStyle/>
                    <a:p>
                      <a:pPr algn="ctr" fontAlgn="b"/>
                      <a:r>
                        <a:rPr lang="en-US" sz="1800" u="none" strike="noStrike" dirty="0">
                          <a:solidFill>
                            <a:schemeClr val="bg1"/>
                          </a:solidFill>
                          <a:effectLst/>
                        </a:rPr>
                        <a:t>45 kVA</a:t>
                      </a:r>
                      <a:endParaRPr lang="en-US" sz="1800" b="0" i="0" u="none" strike="noStrike" dirty="0">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6</a:t>
                      </a:r>
                      <a:endParaRPr lang="en-US" sz="1800" b="0" i="0" u="none" strike="noStrike" dirty="0">
                        <a:solidFill>
                          <a:schemeClr val="bg1"/>
                        </a:solidFill>
                        <a:effectLst/>
                        <a:latin typeface="Calibri"/>
                      </a:endParaRPr>
                    </a:p>
                  </a:txBody>
                  <a:tcPr marL="9525" marR="9525" marT="9525" marB="0" anchor="ctr">
                    <a:noFill/>
                  </a:tcPr>
                </a:tc>
              </a:tr>
              <a:tr h="258652">
                <a:tc>
                  <a:txBody>
                    <a:bodyPr/>
                    <a:lstStyle/>
                    <a:p>
                      <a:pPr algn="ctr" fontAlgn="b"/>
                      <a:r>
                        <a:rPr lang="en-US" sz="1800" u="none" strike="noStrike">
                          <a:solidFill>
                            <a:schemeClr val="bg1"/>
                          </a:solidFill>
                          <a:effectLst/>
                        </a:rPr>
                        <a:t>57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1</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75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4</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76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1</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112.5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1</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150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2</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225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2</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a:solidFill>
                            <a:schemeClr val="bg1"/>
                          </a:solidFill>
                          <a:effectLst/>
                        </a:rPr>
                        <a:t>300 kVA</a:t>
                      </a:r>
                      <a:endParaRPr lang="en-US" sz="1800" b="0" i="0" u="none" strike="noStrike">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1</a:t>
                      </a:r>
                      <a:endParaRPr lang="en-US" sz="1800" b="0" i="0" u="none" strike="noStrike" dirty="0">
                        <a:solidFill>
                          <a:schemeClr val="bg1"/>
                        </a:solidFill>
                        <a:effectLst/>
                        <a:latin typeface="Calibri"/>
                      </a:endParaRPr>
                    </a:p>
                  </a:txBody>
                  <a:tcPr marL="9525" marR="9525" marT="9525" marB="0" anchor="ctr">
                    <a:noFill/>
                  </a:tcPr>
                </a:tc>
              </a:tr>
              <a:tr h="304800">
                <a:tc>
                  <a:txBody>
                    <a:bodyPr/>
                    <a:lstStyle/>
                    <a:p>
                      <a:pPr algn="ctr" fontAlgn="b"/>
                      <a:r>
                        <a:rPr lang="en-US" sz="1800" u="none" strike="noStrike" dirty="0">
                          <a:solidFill>
                            <a:schemeClr val="bg1"/>
                          </a:solidFill>
                          <a:effectLst/>
                        </a:rPr>
                        <a:t>500 kVA</a:t>
                      </a:r>
                      <a:endParaRPr lang="en-US" sz="1800" b="0" i="0" u="none" strike="noStrike" dirty="0">
                        <a:solidFill>
                          <a:schemeClr val="bg1"/>
                        </a:solidFill>
                        <a:effectLst/>
                        <a:latin typeface="Calibri"/>
                      </a:endParaRPr>
                    </a:p>
                  </a:txBody>
                  <a:tcPr marL="9525" marR="9525" marT="9525" marB="0" anchor="ctr">
                    <a:noFill/>
                  </a:tcPr>
                </a:tc>
                <a:tc>
                  <a:txBody>
                    <a:bodyPr/>
                    <a:lstStyle/>
                    <a:p>
                      <a:pPr algn="ctr" fontAlgn="b"/>
                      <a:r>
                        <a:rPr lang="en-US" sz="1800" u="none" strike="noStrike" dirty="0">
                          <a:solidFill>
                            <a:schemeClr val="bg1"/>
                          </a:solidFill>
                          <a:effectLst/>
                        </a:rPr>
                        <a:t>1</a:t>
                      </a:r>
                      <a:endParaRPr lang="en-US" sz="1800" b="0" i="0" u="none" strike="noStrike" dirty="0">
                        <a:solidFill>
                          <a:schemeClr val="bg1"/>
                        </a:solidFill>
                        <a:effectLst/>
                        <a:latin typeface="Calibri"/>
                      </a:endParaRPr>
                    </a:p>
                  </a:txBody>
                  <a:tcPr marL="9525" marR="9525" marT="9525" marB="0" anchor="ctr">
                    <a:noFill/>
                  </a:tcPr>
                </a:tc>
              </a:tr>
              <a:tr h="271029">
                <a:tc>
                  <a:txBody>
                    <a:bodyPr/>
                    <a:lstStyle/>
                    <a:p>
                      <a:pPr algn="ctr" fontAlgn="b"/>
                      <a:r>
                        <a:rPr lang="en-US" sz="1800" b="1" u="none" strike="noStrike" dirty="0">
                          <a:solidFill>
                            <a:schemeClr val="bg1"/>
                          </a:solidFill>
                          <a:effectLst/>
                        </a:rPr>
                        <a:t>Total</a:t>
                      </a:r>
                      <a:endParaRPr lang="en-US" sz="1800" b="1" i="0" u="none" strike="noStrike" dirty="0">
                        <a:solidFill>
                          <a:schemeClr val="bg1"/>
                        </a:solidFill>
                        <a:effectLst/>
                        <a:latin typeface="Calibri"/>
                      </a:endParaRPr>
                    </a:p>
                  </a:txBody>
                  <a:tcPr marL="9525" marR="9525" marT="9525" marB="0" anchor="ctr">
                    <a:solidFill>
                      <a:schemeClr val="bg1">
                        <a:lumMod val="50000"/>
                      </a:schemeClr>
                    </a:solidFill>
                  </a:tcPr>
                </a:tc>
                <a:tc>
                  <a:txBody>
                    <a:bodyPr/>
                    <a:lstStyle/>
                    <a:p>
                      <a:pPr algn="ctr" fontAlgn="b"/>
                      <a:r>
                        <a:rPr lang="en-US" sz="1800" b="1" u="none" strike="noStrike" dirty="0">
                          <a:solidFill>
                            <a:schemeClr val="bg1"/>
                          </a:solidFill>
                          <a:effectLst/>
                        </a:rPr>
                        <a:t>22</a:t>
                      </a:r>
                      <a:endParaRPr lang="en-US" sz="1800" b="1" i="0" u="none" strike="noStrike" dirty="0">
                        <a:solidFill>
                          <a:schemeClr val="bg1"/>
                        </a:solidFill>
                        <a:effectLst/>
                        <a:latin typeface="Calibri"/>
                      </a:endParaRPr>
                    </a:p>
                  </a:txBody>
                  <a:tcPr marL="9525" marR="9525" marT="9525" marB="0" anchor="ctr">
                    <a:solidFill>
                      <a:schemeClr val="bg1">
                        <a:lumMod val="50000"/>
                      </a:schemeClr>
                    </a:solidFill>
                  </a:tcPr>
                </a:tc>
              </a:tr>
            </a:tbl>
          </a:graphicData>
        </a:graphic>
      </p:graphicFrame>
      <p:sp>
        <p:nvSpPr>
          <p:cNvPr id="7" name="TextBox 6"/>
          <p:cNvSpPr txBox="1"/>
          <p:nvPr/>
        </p:nvSpPr>
        <p:spPr>
          <a:xfrm>
            <a:off x="9144001"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Existing Transformers </a:t>
            </a:r>
            <a:endParaRPr lang="en-US" i="1" u="sng" dirty="0">
              <a:solidFill>
                <a:schemeClr val="bg1">
                  <a:lumMod val="85000"/>
                </a:schemeClr>
              </a:solidFill>
            </a:endParaRPr>
          </a:p>
        </p:txBody>
      </p:sp>
      <p:sp>
        <p:nvSpPr>
          <p:cNvPr id="20" name="TextBox 19"/>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Proposed Solution</a:t>
            </a:r>
            <a:endParaRPr lang="en-US" i="1" u="sng" dirty="0">
              <a:solidFill>
                <a:schemeClr val="bg1">
                  <a:lumMod val="85000"/>
                </a:schemeClr>
              </a:solidFill>
            </a:endParaRPr>
          </a:p>
        </p:txBody>
      </p:sp>
      <p:pic>
        <p:nvPicPr>
          <p:cNvPr id="21" name="Picture 20"/>
          <p:cNvPicPr/>
          <p:nvPr/>
        </p:nvPicPr>
        <p:blipFill>
          <a:blip r:embed="rId3"/>
          <a:stretch>
            <a:fillRect/>
          </a:stretch>
        </p:blipFill>
        <p:spPr>
          <a:xfrm>
            <a:off x="19735800" y="2064348"/>
            <a:ext cx="2276928" cy="3429000"/>
          </a:xfrm>
          <a:prstGeom prst="rect">
            <a:avLst/>
          </a:prstGeom>
        </p:spPr>
      </p:pic>
      <p:sp>
        <p:nvSpPr>
          <p:cNvPr id="22" name="TextBox 21"/>
          <p:cNvSpPr txBox="1"/>
          <p:nvPr/>
        </p:nvSpPr>
        <p:spPr>
          <a:xfrm>
            <a:off x="22250400" y="2286000"/>
            <a:ext cx="4876800" cy="4462760"/>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EATON: Premium efficient transformer</a:t>
            </a:r>
          </a:p>
          <a:p>
            <a:pPr marL="342900" indent="-342900">
              <a:lnSpc>
                <a:spcPct val="150000"/>
              </a:lnSpc>
              <a:buFontTx/>
              <a:buChar char="-"/>
            </a:pPr>
            <a:r>
              <a:rPr lang="en-US" sz="2000" dirty="0" smtClean="0">
                <a:solidFill>
                  <a:schemeClr val="bg1"/>
                </a:solidFill>
              </a:rPr>
              <a:t>30% less losses than NEMA TP- 1 for energy consumption</a:t>
            </a:r>
          </a:p>
          <a:p>
            <a:pPr marL="342900" indent="-342900">
              <a:lnSpc>
                <a:spcPct val="150000"/>
              </a:lnSpc>
              <a:buFontTx/>
              <a:buChar char="-"/>
            </a:pPr>
            <a:r>
              <a:rPr lang="en-US" sz="2000" dirty="0" smtClean="0">
                <a:solidFill>
                  <a:schemeClr val="bg1"/>
                </a:solidFill>
              </a:rPr>
              <a:t>Reduced operating costs</a:t>
            </a:r>
          </a:p>
          <a:p>
            <a:pPr marL="342900" indent="-342900">
              <a:lnSpc>
                <a:spcPct val="150000"/>
              </a:lnSpc>
              <a:buFontTx/>
              <a:buChar char="-"/>
            </a:pPr>
            <a:r>
              <a:rPr lang="en-US" sz="2000" dirty="0" smtClean="0">
                <a:solidFill>
                  <a:schemeClr val="bg1"/>
                </a:solidFill>
              </a:rPr>
              <a:t>Available as K-factor or harmonic mitigating</a:t>
            </a:r>
          </a:p>
          <a:p>
            <a:pPr marL="342900" indent="-342900">
              <a:lnSpc>
                <a:spcPct val="150000"/>
              </a:lnSpc>
              <a:buFontTx/>
              <a:buChar char="-"/>
            </a:pPr>
            <a:endParaRPr lang="en-US" sz="2000" dirty="0" smtClean="0">
              <a:solidFill>
                <a:schemeClr val="bg1"/>
              </a:solidFill>
            </a:endParaRPr>
          </a:p>
          <a:p>
            <a:pPr marL="342900" indent="-342900">
              <a:lnSpc>
                <a:spcPct val="150000"/>
              </a:lnSpc>
              <a:buFontTx/>
              <a:buChar char="-"/>
            </a:pPr>
            <a:endParaRPr lang="en-US" sz="2000" dirty="0" smtClean="0">
              <a:solidFill>
                <a:schemeClr val="bg1"/>
              </a:solidFill>
            </a:endParaRP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Tree>
    <p:extLst>
      <p:ext uri="{BB962C8B-B14F-4D97-AF65-F5344CB8AC3E}">
        <p14:creationId xmlns:p14="http://schemas.microsoft.com/office/powerpoint/2010/main" val="40159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b="1" dirty="0" smtClean="0">
                <a:solidFill>
                  <a:schemeClr val="bg1">
                    <a:lumMod val="75000"/>
                  </a:schemeClr>
                </a:solidFill>
                <a:latin typeface="+mn-lt"/>
              </a:rPr>
              <a:t>Electrical Depth</a:t>
            </a:r>
            <a:endParaRPr lang="en-US" sz="2800" b="1" dirty="0">
              <a:solidFill>
                <a:schemeClr val="bg1">
                  <a:lumMod val="7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584"/>
          <a:stretch/>
        </p:blipFill>
        <p:spPr bwMode="auto">
          <a:xfrm>
            <a:off x="533400" y="1059124"/>
            <a:ext cx="7772400" cy="386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077"/>
          <a:stretch/>
        </p:blipFill>
        <p:spPr bwMode="auto">
          <a:xfrm>
            <a:off x="1219200" y="5600700"/>
            <a:ext cx="7091068" cy="93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0333121" y="2733131"/>
            <a:ext cx="7726279" cy="2708434"/>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Energy  Cost Savings: $</a:t>
            </a:r>
            <a:r>
              <a:rPr lang="en-US" sz="2800" dirty="0" smtClean="0">
                <a:solidFill>
                  <a:srgbClr val="92D050"/>
                </a:solidFill>
              </a:rPr>
              <a:t>4,119</a:t>
            </a:r>
            <a:r>
              <a:rPr lang="en-US" sz="2000" dirty="0" smtClean="0">
                <a:solidFill>
                  <a:schemeClr val="bg1"/>
                </a:solidFill>
              </a:rPr>
              <a:t> per year</a:t>
            </a:r>
          </a:p>
          <a:p>
            <a:pPr marL="342900" indent="-342900">
              <a:lnSpc>
                <a:spcPct val="150000"/>
              </a:lnSpc>
              <a:buFontTx/>
              <a:buChar char="-"/>
            </a:pPr>
            <a:r>
              <a:rPr lang="en-US" sz="2000" dirty="0" smtClean="0">
                <a:solidFill>
                  <a:schemeClr val="bg1"/>
                </a:solidFill>
              </a:rPr>
              <a:t>Reduction in Power Lost by Transformer: </a:t>
            </a:r>
            <a:r>
              <a:rPr lang="en-US" sz="2800" dirty="0" smtClean="0">
                <a:solidFill>
                  <a:srgbClr val="FFC000"/>
                </a:solidFill>
              </a:rPr>
              <a:t>38.96</a:t>
            </a:r>
            <a:r>
              <a:rPr lang="en-US" sz="2000" dirty="0" smtClean="0">
                <a:solidFill>
                  <a:schemeClr val="bg1"/>
                </a:solidFill>
              </a:rPr>
              <a:t> MW per year</a:t>
            </a:r>
          </a:p>
          <a:p>
            <a:pPr marL="342900" indent="-342900">
              <a:lnSpc>
                <a:spcPct val="150000"/>
              </a:lnSpc>
              <a:buFontTx/>
              <a:buChar char="-"/>
            </a:pPr>
            <a:r>
              <a:rPr lang="en-US" sz="2000" dirty="0" smtClean="0">
                <a:solidFill>
                  <a:schemeClr val="bg1"/>
                </a:solidFill>
              </a:rPr>
              <a:t>HVAC Savings: </a:t>
            </a:r>
            <a:r>
              <a:rPr lang="en-US" sz="2800" dirty="0" smtClean="0">
                <a:solidFill>
                  <a:srgbClr val="00B0F0"/>
                </a:solidFill>
              </a:rPr>
              <a:t>19.48</a:t>
            </a:r>
            <a:r>
              <a:rPr lang="en-US" sz="2000" dirty="0" smtClean="0">
                <a:solidFill>
                  <a:schemeClr val="bg1"/>
                </a:solidFill>
              </a:rPr>
              <a:t> MBT per year</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
        <p:nvSpPr>
          <p:cNvPr id="20" name="TextBox 19"/>
          <p:cNvSpPr txBox="1"/>
          <p:nvPr/>
        </p:nvSpPr>
        <p:spPr>
          <a:xfrm>
            <a:off x="9220200" y="19171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Summary</a:t>
            </a:r>
            <a:endParaRPr lang="en-US" i="1" u="sng" dirty="0">
              <a:solidFill>
                <a:schemeClr val="bg1">
                  <a:lumMod val="85000"/>
                </a:schemeClr>
              </a:solidFill>
            </a:endParaRPr>
          </a:p>
        </p:txBody>
      </p:sp>
      <p:sp>
        <p:nvSpPr>
          <p:cNvPr id="18" name="TextBox 17"/>
          <p:cNvSpPr txBox="1"/>
          <p:nvPr/>
        </p:nvSpPr>
        <p:spPr>
          <a:xfrm>
            <a:off x="-19050" y="501650"/>
            <a:ext cx="9144000" cy="430887"/>
          </a:xfrm>
          <a:prstGeom prst="rect">
            <a:avLst/>
          </a:prstGeom>
          <a:noFill/>
        </p:spPr>
        <p:txBody>
          <a:bodyPr wrap="square" rtlCol="0">
            <a:spAutoFit/>
          </a:bodyPr>
          <a:lstStyle/>
          <a:p>
            <a:pPr algn="ctr"/>
            <a:r>
              <a:rPr lang="en-US" i="1" u="sng" dirty="0" smtClean="0">
                <a:solidFill>
                  <a:schemeClr val="bg1">
                    <a:lumMod val="85000"/>
                  </a:schemeClr>
                </a:solidFill>
              </a:rPr>
              <a:t>Total Loss Per Year</a:t>
            </a:r>
            <a:endParaRPr lang="en-US" i="1" u="sng" dirty="0">
              <a:solidFill>
                <a:schemeClr val="bg1">
                  <a:lumMod val="85000"/>
                </a:schemeClr>
              </a:solidFill>
            </a:endParaRPr>
          </a:p>
        </p:txBody>
      </p:sp>
      <p:sp>
        <p:nvSpPr>
          <p:cNvPr id="19" name="TextBox 18"/>
          <p:cNvSpPr txBox="1"/>
          <p:nvPr/>
        </p:nvSpPr>
        <p:spPr>
          <a:xfrm>
            <a:off x="0" y="5055513"/>
            <a:ext cx="9144000" cy="430887"/>
          </a:xfrm>
          <a:prstGeom prst="rect">
            <a:avLst/>
          </a:prstGeom>
          <a:noFill/>
        </p:spPr>
        <p:txBody>
          <a:bodyPr wrap="square" rtlCol="0">
            <a:spAutoFit/>
          </a:bodyPr>
          <a:lstStyle/>
          <a:p>
            <a:pPr algn="ctr"/>
            <a:r>
              <a:rPr lang="en-US" i="1" u="sng" dirty="0" smtClean="0">
                <a:solidFill>
                  <a:schemeClr val="bg1">
                    <a:lumMod val="85000"/>
                  </a:schemeClr>
                </a:solidFill>
              </a:rPr>
              <a:t>Energy Life Cycle Costs</a:t>
            </a:r>
            <a:endParaRPr lang="en-US" i="1" u="sng" dirty="0">
              <a:solidFill>
                <a:schemeClr val="bg1">
                  <a:lumMod val="85000"/>
                </a:schemeClr>
              </a:solidFill>
            </a:endParaRPr>
          </a:p>
        </p:txBody>
      </p:sp>
      <p:sp>
        <p:nvSpPr>
          <p:cNvPr id="21" name="TextBox 20"/>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Proposed Solution</a:t>
            </a:r>
            <a:endParaRPr lang="en-US" i="1" u="sng" dirty="0">
              <a:solidFill>
                <a:schemeClr val="bg1">
                  <a:lumMod val="85000"/>
                </a:schemeClr>
              </a:solidFill>
            </a:endParaRPr>
          </a:p>
        </p:txBody>
      </p:sp>
      <p:pic>
        <p:nvPicPr>
          <p:cNvPr id="22" name="Picture 21"/>
          <p:cNvPicPr/>
          <p:nvPr/>
        </p:nvPicPr>
        <p:blipFill>
          <a:blip r:embed="rId5"/>
          <a:stretch>
            <a:fillRect/>
          </a:stretch>
        </p:blipFill>
        <p:spPr>
          <a:xfrm>
            <a:off x="19735800" y="2064348"/>
            <a:ext cx="2276928" cy="3429000"/>
          </a:xfrm>
          <a:prstGeom prst="rect">
            <a:avLst/>
          </a:prstGeom>
        </p:spPr>
      </p:pic>
      <p:sp>
        <p:nvSpPr>
          <p:cNvPr id="23" name="TextBox 22"/>
          <p:cNvSpPr txBox="1"/>
          <p:nvPr/>
        </p:nvSpPr>
        <p:spPr>
          <a:xfrm>
            <a:off x="22250400" y="2286000"/>
            <a:ext cx="4876800" cy="4462760"/>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EATON: Premium efficient transformer</a:t>
            </a:r>
          </a:p>
          <a:p>
            <a:pPr marL="342900" indent="-342900">
              <a:lnSpc>
                <a:spcPct val="150000"/>
              </a:lnSpc>
              <a:buFontTx/>
              <a:buChar char="-"/>
            </a:pPr>
            <a:r>
              <a:rPr lang="en-US" sz="2000" dirty="0" smtClean="0">
                <a:solidFill>
                  <a:schemeClr val="bg1"/>
                </a:solidFill>
              </a:rPr>
              <a:t>30% less losses than NEMA TP- 1 for energy consumption</a:t>
            </a:r>
          </a:p>
          <a:p>
            <a:pPr marL="342900" indent="-342900">
              <a:lnSpc>
                <a:spcPct val="150000"/>
              </a:lnSpc>
              <a:buFontTx/>
              <a:buChar char="-"/>
            </a:pPr>
            <a:r>
              <a:rPr lang="en-US" sz="2000" dirty="0" smtClean="0">
                <a:solidFill>
                  <a:schemeClr val="bg1"/>
                </a:solidFill>
              </a:rPr>
              <a:t>Reduced operating costs</a:t>
            </a:r>
          </a:p>
          <a:p>
            <a:pPr marL="342900" indent="-342900">
              <a:lnSpc>
                <a:spcPct val="150000"/>
              </a:lnSpc>
              <a:buFontTx/>
              <a:buChar char="-"/>
            </a:pPr>
            <a:r>
              <a:rPr lang="en-US" sz="2000" dirty="0" smtClean="0">
                <a:solidFill>
                  <a:schemeClr val="bg1"/>
                </a:solidFill>
              </a:rPr>
              <a:t>Available as K-factor or harmonic mitigating</a:t>
            </a:r>
          </a:p>
          <a:p>
            <a:pPr marL="342900" indent="-342900">
              <a:lnSpc>
                <a:spcPct val="150000"/>
              </a:lnSpc>
              <a:buFontTx/>
              <a:buChar char="-"/>
            </a:pPr>
            <a:endParaRPr lang="en-US" sz="2000" dirty="0" smtClean="0">
              <a:solidFill>
                <a:schemeClr val="bg1"/>
              </a:solidFill>
            </a:endParaRPr>
          </a:p>
          <a:p>
            <a:pPr marL="342900" indent="-342900">
              <a:lnSpc>
                <a:spcPct val="150000"/>
              </a:lnSpc>
              <a:buFontTx/>
              <a:buChar char="-"/>
            </a:pPr>
            <a:endParaRPr lang="en-US" sz="2000" dirty="0" smtClean="0">
              <a:solidFill>
                <a:schemeClr val="bg1"/>
              </a:solidFill>
            </a:endParaRP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Tree>
    <p:extLst>
      <p:ext uri="{BB962C8B-B14F-4D97-AF65-F5344CB8AC3E}">
        <p14:creationId xmlns:p14="http://schemas.microsoft.com/office/powerpoint/2010/main" val="39654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500"/>
                                        <p:tgtEl>
                                          <p:spTgt spid="30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fade">
                                      <p:cBhvr>
                                        <p:cTn id="3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17" name="TextBox 16"/>
          <p:cNvSpPr txBox="1"/>
          <p:nvPr/>
        </p:nvSpPr>
        <p:spPr>
          <a:xfrm>
            <a:off x="9549647" y="2743200"/>
            <a:ext cx="8738353" cy="954107"/>
          </a:xfrm>
          <a:prstGeom prst="rect">
            <a:avLst/>
          </a:prstGeom>
          <a:noFill/>
        </p:spPr>
        <p:txBody>
          <a:bodyPr wrap="square" rtlCol="0">
            <a:spAutoFit/>
          </a:bodyPr>
          <a:lstStyle/>
          <a:p>
            <a:pPr algn="ctr"/>
            <a:r>
              <a:rPr lang="en-US" sz="2800" b="1" dirty="0" smtClean="0">
                <a:solidFill>
                  <a:schemeClr val="bg1">
                    <a:lumMod val="75000"/>
                  </a:schemeClr>
                </a:solidFill>
                <a:latin typeface="+mn-lt"/>
              </a:rPr>
              <a:t>Study of Solar Heat Gain &amp; Cooling Loads </a:t>
            </a:r>
          </a:p>
          <a:p>
            <a:pPr algn="ctr"/>
            <a:r>
              <a:rPr lang="en-US" sz="2800" b="1" dirty="0" smtClean="0">
                <a:solidFill>
                  <a:schemeClr val="bg1">
                    <a:lumMod val="75000"/>
                  </a:schemeClr>
                </a:solidFill>
                <a:latin typeface="+mn-lt"/>
              </a:rPr>
              <a:t>with Different glazing type</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2473295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9" name="Picture 18"/>
          <p:cNvPicPr/>
          <p:nvPr/>
        </p:nvPicPr>
        <p:blipFill rotWithShape="1">
          <a:blip r:embed="rId3"/>
          <a:srcRect t="14795"/>
          <a:stretch/>
        </p:blipFill>
        <p:spPr bwMode="auto">
          <a:xfrm>
            <a:off x="9597189" y="2012719"/>
            <a:ext cx="8229600" cy="2639061"/>
          </a:xfrm>
          <a:prstGeom prst="rect">
            <a:avLst/>
          </a:prstGeom>
          <a:ln w="76200">
            <a:solidFill>
              <a:srgbClr val="FFC000"/>
            </a:solidFill>
          </a:ln>
          <a:extLst>
            <a:ext uri="{53640926-AAD7-44D8-BBD7-CCE9431645EC}">
              <a14:shadowObscured xmlns:a14="http://schemas.microsoft.com/office/drawing/2010/main"/>
            </a:ext>
          </a:extLst>
        </p:spPr>
      </p:pic>
      <p:sp>
        <p:nvSpPr>
          <p:cNvPr id="20" name="Rectangle 19"/>
          <p:cNvSpPr/>
          <p:nvPr/>
        </p:nvSpPr>
        <p:spPr>
          <a:xfrm>
            <a:off x="9829800" y="3633892"/>
            <a:ext cx="7772400" cy="767715"/>
          </a:xfrm>
          <a:prstGeom prst="rect">
            <a:avLst/>
          </a:prstGeom>
          <a:solidFill>
            <a:srgbClr val="00B0F0">
              <a:alpha val="2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09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96" l="0" r="100000"/>
                    </a14:imgEffect>
                  </a14:imgLayer>
                </a14:imgProps>
              </a:ext>
              <a:ext uri="{28A0092B-C50C-407E-A947-70E740481C1C}">
                <a14:useLocalDpi xmlns:a14="http://schemas.microsoft.com/office/drawing/2010/main" val="0"/>
              </a:ext>
            </a:extLst>
          </a:blip>
          <a:srcRect/>
          <a:stretch>
            <a:fillRect/>
          </a:stretch>
        </p:blipFill>
        <p:spPr bwMode="auto">
          <a:xfrm>
            <a:off x="2332774" y="1495202"/>
            <a:ext cx="4021252" cy="509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026419" y="3334927"/>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H="1" flipV="1">
            <a:off x="3963091" y="3155845"/>
            <a:ext cx="1542395" cy="69181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963091" y="3810521"/>
            <a:ext cx="1542394" cy="7700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144001"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Elevation View</a:t>
            </a:r>
            <a:endParaRPr lang="en-US" i="1" u="sng" dirty="0">
              <a:solidFill>
                <a:schemeClr val="bg1">
                  <a:lumMod val="85000"/>
                </a:schemeClr>
              </a:solidFill>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Existing Glazing  type</a:t>
            </a:r>
            <a:endParaRPr lang="en-US" i="1" u="sng" dirty="0">
              <a:solidFill>
                <a:schemeClr val="bg1">
                  <a:lumMod val="85000"/>
                </a:schemeClr>
              </a:solidFill>
            </a:endParaRPr>
          </a:p>
        </p:txBody>
      </p:sp>
      <p:pic>
        <p:nvPicPr>
          <p:cNvPr id="27" name="Picture 26"/>
          <p:cNvPicPr/>
          <p:nvPr/>
        </p:nvPicPr>
        <p:blipFill>
          <a:blip r:embed="rId8">
            <a:extLst>
              <a:ext uri="{28A0092B-C50C-407E-A947-70E740481C1C}">
                <a14:useLocalDpi xmlns:a14="http://schemas.microsoft.com/office/drawing/2010/main" val="0"/>
              </a:ext>
            </a:extLst>
          </a:blip>
          <a:stretch>
            <a:fillRect/>
          </a:stretch>
        </p:blipFill>
        <p:spPr>
          <a:xfrm>
            <a:off x="18973800" y="1986634"/>
            <a:ext cx="3186748" cy="4109440"/>
          </a:xfrm>
          <a:prstGeom prst="rect">
            <a:avLst/>
          </a:prstGeom>
          <a:ln w="57150">
            <a:solidFill>
              <a:srgbClr val="00B0F0"/>
            </a:solidFill>
          </a:ln>
        </p:spPr>
      </p:pic>
      <p:sp>
        <p:nvSpPr>
          <p:cNvPr id="7" name="Rectangle 6"/>
          <p:cNvSpPr/>
          <p:nvPr/>
        </p:nvSpPr>
        <p:spPr>
          <a:xfrm>
            <a:off x="11811000" y="4847272"/>
            <a:ext cx="3637919" cy="1477328"/>
          </a:xfrm>
          <a:prstGeom prst="rect">
            <a:avLst/>
          </a:prstGeom>
        </p:spPr>
        <p:txBody>
          <a:bodyPr wrap="none">
            <a:spAutoFit/>
          </a:bodyPr>
          <a:lstStyle/>
          <a:p>
            <a:pPr marL="342900" indent="-342900">
              <a:lnSpc>
                <a:spcPct val="150000"/>
              </a:lnSpc>
              <a:buFontTx/>
              <a:buChar char="-"/>
            </a:pPr>
            <a:r>
              <a:rPr lang="en-US" sz="2000" dirty="0" smtClean="0">
                <a:solidFill>
                  <a:schemeClr val="bg1"/>
                </a:solidFill>
              </a:rPr>
              <a:t>Dimension: 90.88</a:t>
            </a:r>
            <a:r>
              <a:rPr lang="en-US" sz="2000" dirty="0">
                <a:solidFill>
                  <a:schemeClr val="bg1"/>
                </a:solidFill>
              </a:rPr>
              <a:t>’ L x 10’ </a:t>
            </a:r>
            <a:r>
              <a:rPr lang="en-US" sz="2000" dirty="0" smtClean="0">
                <a:solidFill>
                  <a:schemeClr val="bg1"/>
                </a:solidFill>
              </a:rPr>
              <a:t>H</a:t>
            </a:r>
          </a:p>
          <a:p>
            <a:pPr marL="342900" indent="-342900">
              <a:lnSpc>
                <a:spcPct val="150000"/>
              </a:lnSpc>
              <a:buFontTx/>
              <a:buChar char="-"/>
            </a:pPr>
            <a:r>
              <a:rPr lang="en-US" sz="2000" dirty="0" smtClean="0">
                <a:solidFill>
                  <a:schemeClr val="bg1"/>
                </a:solidFill>
              </a:rPr>
              <a:t>Area: 908.8 </a:t>
            </a:r>
            <a:r>
              <a:rPr lang="en-US" sz="2000" dirty="0" err="1" smtClean="0">
                <a:solidFill>
                  <a:schemeClr val="bg1"/>
                </a:solidFill>
              </a:rPr>
              <a:t>sq.ft</a:t>
            </a:r>
            <a:r>
              <a:rPr lang="en-US" sz="2000" dirty="0" smtClean="0">
                <a:solidFill>
                  <a:schemeClr val="bg1"/>
                </a:solidFill>
              </a:rPr>
              <a:t> </a:t>
            </a:r>
          </a:p>
          <a:p>
            <a:pPr marL="342900" indent="-342900">
              <a:lnSpc>
                <a:spcPct val="150000"/>
              </a:lnSpc>
              <a:buFontTx/>
              <a:buChar char="-"/>
            </a:pPr>
            <a:r>
              <a:rPr lang="en-US" sz="2000" dirty="0" smtClean="0">
                <a:solidFill>
                  <a:schemeClr val="bg1"/>
                </a:solidFill>
              </a:rPr>
              <a:t>East-facing window</a:t>
            </a:r>
            <a:endParaRPr lang="en-US" sz="2000" dirty="0">
              <a:solidFill>
                <a:schemeClr val="bg1"/>
              </a:solidFill>
            </a:endParaRPr>
          </a:p>
        </p:txBody>
      </p:sp>
      <p:sp>
        <p:nvSpPr>
          <p:cNvPr id="29" name="TextBox 28"/>
          <p:cNvSpPr txBox="1"/>
          <p:nvPr/>
        </p:nvSpPr>
        <p:spPr>
          <a:xfrm>
            <a:off x="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First Floor Plan View</a:t>
            </a:r>
            <a:endParaRPr lang="en-US" i="1" u="sng" dirty="0">
              <a:solidFill>
                <a:schemeClr val="bg1">
                  <a:lumMod val="85000"/>
                </a:schemeClr>
              </a:solidFill>
            </a:endParaRPr>
          </a:p>
        </p:txBody>
      </p:sp>
      <p:sp>
        <p:nvSpPr>
          <p:cNvPr id="21" name="Up Arrow 20"/>
          <p:cNvSpPr/>
          <p:nvPr/>
        </p:nvSpPr>
        <p:spPr>
          <a:xfrm>
            <a:off x="1775460" y="1623294"/>
            <a:ext cx="157842" cy="348241"/>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2" name="TextBox 21"/>
          <p:cNvSpPr txBox="1"/>
          <p:nvPr/>
        </p:nvSpPr>
        <p:spPr>
          <a:xfrm>
            <a:off x="1643742" y="1972148"/>
            <a:ext cx="533400" cy="523220"/>
          </a:xfrm>
          <a:prstGeom prst="rect">
            <a:avLst/>
          </a:prstGeom>
          <a:noFill/>
        </p:spPr>
        <p:txBody>
          <a:bodyPr wrap="square" rtlCol="0">
            <a:spAutoFit/>
          </a:bodyPr>
          <a:lstStyle/>
          <a:p>
            <a:r>
              <a:rPr lang="en-US" sz="2800" b="1" dirty="0" smtClean="0">
                <a:solidFill>
                  <a:schemeClr val="bg1"/>
                </a:solidFill>
              </a:rPr>
              <a:t>N</a:t>
            </a:r>
            <a:endParaRPr lang="en-US" sz="2800" b="1" dirty="0">
              <a:solidFill>
                <a:schemeClr val="bg1"/>
              </a:solidFill>
            </a:endParaRPr>
          </a:p>
        </p:txBody>
      </p:sp>
      <p:sp>
        <p:nvSpPr>
          <p:cNvPr id="35" name="TextBox 34"/>
          <p:cNvSpPr txBox="1"/>
          <p:nvPr/>
        </p:nvSpPr>
        <p:spPr>
          <a:xfrm>
            <a:off x="22402800" y="2733303"/>
            <a:ext cx="4876800" cy="2616101"/>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Double Glazing type</a:t>
            </a:r>
          </a:p>
          <a:p>
            <a:pPr marL="342900" indent="-342900">
              <a:lnSpc>
                <a:spcPct val="150000"/>
              </a:lnSpc>
              <a:buFontTx/>
              <a:buChar char="-"/>
            </a:pPr>
            <a:r>
              <a:rPr lang="en-US" sz="2000" dirty="0" smtClean="0">
                <a:solidFill>
                  <a:schemeClr val="bg1"/>
                </a:solidFill>
              </a:rPr>
              <a:t>Thickness: 1 3/16”</a:t>
            </a:r>
          </a:p>
          <a:p>
            <a:pPr marL="342900" indent="-342900">
              <a:lnSpc>
                <a:spcPct val="150000"/>
              </a:lnSpc>
              <a:buFontTx/>
              <a:buChar char="-"/>
            </a:pPr>
            <a:r>
              <a:rPr lang="en-US" sz="2000" dirty="0" smtClean="0">
                <a:solidFill>
                  <a:schemeClr val="bg1"/>
                </a:solidFill>
              </a:rPr>
              <a:t>SHGC: 0.41</a:t>
            </a:r>
          </a:p>
          <a:p>
            <a:pPr marL="342900" indent="-342900">
              <a:lnSpc>
                <a:spcPct val="150000"/>
              </a:lnSpc>
              <a:buFontTx/>
              <a:buChar char="-"/>
            </a:pPr>
            <a:r>
              <a:rPr lang="en-US" sz="2000" dirty="0" smtClean="0">
                <a:solidFill>
                  <a:schemeClr val="bg1"/>
                </a:solidFill>
              </a:rPr>
              <a:t>U-Value (winter): 0.3 Btu/</a:t>
            </a:r>
            <a:r>
              <a:rPr lang="en-US" sz="2000" dirty="0" err="1" smtClean="0">
                <a:solidFill>
                  <a:schemeClr val="bg1"/>
                </a:solidFill>
              </a:rPr>
              <a:t>hr</a:t>
            </a:r>
            <a:r>
              <a:rPr lang="en-US" sz="2000" dirty="0" smtClean="0">
                <a:solidFill>
                  <a:schemeClr val="bg1"/>
                </a:solidFill>
              </a:rPr>
              <a:t>*</a:t>
            </a:r>
            <a:r>
              <a:rPr lang="en-US" sz="2000" dirty="0" err="1" smtClean="0">
                <a:solidFill>
                  <a:schemeClr val="bg1"/>
                </a:solidFill>
              </a:rPr>
              <a:t>Sqft</a:t>
            </a:r>
            <a:r>
              <a:rPr lang="en-US" sz="2000" dirty="0" smtClean="0">
                <a:solidFill>
                  <a:schemeClr val="bg1"/>
                </a:solidFill>
              </a:rPr>
              <a:t>*F </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
        <p:nvSpPr>
          <p:cNvPr id="2" name="Rectangle 1"/>
          <p:cNvSpPr/>
          <p:nvPr/>
        </p:nvSpPr>
        <p:spPr>
          <a:xfrm>
            <a:off x="18948400" y="6272034"/>
            <a:ext cx="3647152" cy="230832"/>
          </a:xfrm>
          <a:prstGeom prst="rect">
            <a:avLst/>
          </a:prstGeom>
        </p:spPr>
        <p:txBody>
          <a:bodyPr wrap="none">
            <a:spAutoFit/>
          </a:bodyPr>
          <a:lstStyle/>
          <a:p>
            <a:r>
              <a:rPr lang="en-US" sz="900" dirty="0">
                <a:hlinkClick r:id="rId9"/>
              </a:rPr>
              <a:t>http://www.ppg.com/corporate/ideascapes/glass/Pages/default.aspx</a:t>
            </a:r>
            <a:endParaRPr lang="en-US" sz="900" dirty="0"/>
          </a:p>
        </p:txBody>
      </p:sp>
    </p:spTree>
    <p:extLst>
      <p:ext uri="{BB962C8B-B14F-4D97-AF65-F5344CB8AC3E}">
        <p14:creationId xmlns:p14="http://schemas.microsoft.com/office/powerpoint/2010/main" val="5068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5" grpId="0"/>
      <p:bldP spid="7"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Existing Glazing  type</a:t>
            </a:r>
            <a:endParaRPr lang="en-US" i="1" u="sng" dirty="0">
              <a:solidFill>
                <a:schemeClr val="bg1">
                  <a:lumMod val="85000"/>
                </a:schemeClr>
              </a:solidFill>
            </a:endParaRPr>
          </a:p>
        </p:txBody>
      </p:sp>
      <p:sp>
        <p:nvSpPr>
          <p:cNvPr id="26" name="TextBox 25"/>
          <p:cNvSpPr txBox="1"/>
          <p:nvPr/>
        </p:nvSpPr>
        <p:spPr>
          <a:xfrm>
            <a:off x="22402800" y="2733303"/>
            <a:ext cx="4876800" cy="2616101"/>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Double Glazing type</a:t>
            </a:r>
          </a:p>
          <a:p>
            <a:pPr marL="342900" indent="-342900">
              <a:lnSpc>
                <a:spcPct val="150000"/>
              </a:lnSpc>
              <a:buFontTx/>
              <a:buChar char="-"/>
            </a:pPr>
            <a:r>
              <a:rPr lang="en-US" sz="2000" dirty="0" smtClean="0">
                <a:solidFill>
                  <a:schemeClr val="bg1"/>
                </a:solidFill>
              </a:rPr>
              <a:t>Thickness: 1 3/16”</a:t>
            </a:r>
          </a:p>
          <a:p>
            <a:pPr marL="342900" indent="-342900">
              <a:lnSpc>
                <a:spcPct val="150000"/>
              </a:lnSpc>
              <a:buFontTx/>
              <a:buChar char="-"/>
            </a:pPr>
            <a:r>
              <a:rPr lang="en-US" sz="2000" dirty="0" smtClean="0">
                <a:solidFill>
                  <a:schemeClr val="bg1"/>
                </a:solidFill>
              </a:rPr>
              <a:t>SHGC: 0.41</a:t>
            </a:r>
          </a:p>
          <a:p>
            <a:pPr marL="342900" indent="-342900">
              <a:lnSpc>
                <a:spcPct val="150000"/>
              </a:lnSpc>
              <a:buFontTx/>
              <a:buChar char="-"/>
            </a:pPr>
            <a:r>
              <a:rPr lang="en-US" sz="2000" dirty="0" smtClean="0">
                <a:solidFill>
                  <a:schemeClr val="bg1"/>
                </a:solidFill>
              </a:rPr>
              <a:t>U-Value (winter): 0.3 Btu/</a:t>
            </a:r>
            <a:r>
              <a:rPr lang="en-US" sz="2000" dirty="0" err="1" smtClean="0">
                <a:solidFill>
                  <a:schemeClr val="bg1"/>
                </a:solidFill>
              </a:rPr>
              <a:t>hr</a:t>
            </a:r>
            <a:r>
              <a:rPr lang="en-US" sz="2000" dirty="0" smtClean="0">
                <a:solidFill>
                  <a:schemeClr val="bg1"/>
                </a:solidFill>
              </a:rPr>
              <a:t>*</a:t>
            </a:r>
            <a:r>
              <a:rPr lang="en-US" sz="2000" dirty="0" err="1" smtClean="0">
                <a:solidFill>
                  <a:schemeClr val="bg1"/>
                </a:solidFill>
              </a:rPr>
              <a:t>Sqft</a:t>
            </a:r>
            <a:r>
              <a:rPr lang="en-US" sz="2000" dirty="0" smtClean="0">
                <a:solidFill>
                  <a:schemeClr val="bg1"/>
                </a:solidFill>
              </a:rPr>
              <a:t>*F </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pic>
        <p:nvPicPr>
          <p:cNvPr id="27" name="Picture 26"/>
          <p:cNvPicPr/>
          <p:nvPr/>
        </p:nvPicPr>
        <p:blipFill>
          <a:blip r:embed="rId3">
            <a:extLst>
              <a:ext uri="{28A0092B-C50C-407E-A947-70E740481C1C}">
                <a14:useLocalDpi xmlns:a14="http://schemas.microsoft.com/office/drawing/2010/main" val="0"/>
              </a:ext>
            </a:extLst>
          </a:blip>
          <a:stretch>
            <a:fillRect/>
          </a:stretch>
        </p:blipFill>
        <p:spPr>
          <a:xfrm>
            <a:off x="18973800" y="1986634"/>
            <a:ext cx="3186748" cy="4109440"/>
          </a:xfrm>
          <a:prstGeom prst="rect">
            <a:avLst/>
          </a:prstGeom>
          <a:ln w="57150">
            <a:solidFill>
              <a:srgbClr val="00B0F0"/>
            </a:solidFill>
          </a:ln>
        </p:spPr>
      </p:pic>
      <p:sp>
        <p:nvSpPr>
          <p:cNvPr id="28" name="TextBox 27"/>
          <p:cNvSpPr txBox="1"/>
          <p:nvPr/>
        </p:nvSpPr>
        <p:spPr>
          <a:xfrm>
            <a:off x="-30889"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Proposed 1</a:t>
            </a:r>
            <a:endParaRPr lang="en-US" i="1" u="sng" dirty="0">
              <a:solidFill>
                <a:schemeClr val="bg1">
                  <a:lumMod val="85000"/>
                </a:schemeClr>
              </a:solidFill>
            </a:endParaRPr>
          </a:p>
        </p:txBody>
      </p:sp>
      <p:sp>
        <p:nvSpPr>
          <p:cNvPr id="29" name="TextBox 28"/>
          <p:cNvSpPr txBox="1"/>
          <p:nvPr/>
        </p:nvSpPr>
        <p:spPr>
          <a:xfrm>
            <a:off x="9144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Proposed 2</a:t>
            </a:r>
            <a:endParaRPr lang="en-US" i="1" u="sng" dirty="0">
              <a:solidFill>
                <a:schemeClr val="bg1">
                  <a:lumMod val="85000"/>
                </a:scheme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6634"/>
            <a:ext cx="3092000" cy="4109440"/>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3907757" y="2733303"/>
            <a:ext cx="4876800" cy="2616101"/>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Triple Glazing type</a:t>
            </a:r>
          </a:p>
          <a:p>
            <a:pPr marL="342900" indent="-342900">
              <a:lnSpc>
                <a:spcPct val="150000"/>
              </a:lnSpc>
              <a:buFontTx/>
              <a:buChar char="-"/>
            </a:pPr>
            <a:r>
              <a:rPr lang="en-US" sz="2000" dirty="0" smtClean="0">
                <a:solidFill>
                  <a:schemeClr val="bg1"/>
                </a:solidFill>
              </a:rPr>
              <a:t>Thickness: 1 13/16”</a:t>
            </a:r>
          </a:p>
          <a:p>
            <a:pPr marL="342900" indent="-342900">
              <a:lnSpc>
                <a:spcPct val="150000"/>
              </a:lnSpc>
              <a:buFontTx/>
              <a:buChar char="-"/>
            </a:pPr>
            <a:r>
              <a:rPr lang="en-US" sz="2000" dirty="0" smtClean="0">
                <a:solidFill>
                  <a:schemeClr val="bg1"/>
                </a:solidFill>
              </a:rPr>
              <a:t>SHGC: 0.23</a:t>
            </a:r>
          </a:p>
          <a:p>
            <a:pPr marL="342900" indent="-342900">
              <a:lnSpc>
                <a:spcPct val="150000"/>
              </a:lnSpc>
              <a:buFontTx/>
              <a:buChar char="-"/>
            </a:pPr>
            <a:r>
              <a:rPr lang="en-US" sz="2000" dirty="0" smtClean="0">
                <a:solidFill>
                  <a:schemeClr val="bg1"/>
                </a:solidFill>
              </a:rPr>
              <a:t>U-Value (winter): 0.12 Btu/</a:t>
            </a:r>
            <a:r>
              <a:rPr lang="en-US" sz="2000" dirty="0" err="1" smtClean="0">
                <a:solidFill>
                  <a:schemeClr val="bg1"/>
                </a:solidFill>
              </a:rPr>
              <a:t>hr</a:t>
            </a:r>
            <a:r>
              <a:rPr lang="en-US" sz="2000" dirty="0" smtClean="0">
                <a:solidFill>
                  <a:schemeClr val="bg1"/>
                </a:solidFill>
              </a:rPr>
              <a:t>*</a:t>
            </a:r>
            <a:r>
              <a:rPr lang="en-US" sz="2000" dirty="0" err="1" smtClean="0">
                <a:solidFill>
                  <a:schemeClr val="bg1"/>
                </a:solidFill>
              </a:rPr>
              <a:t>Sqft</a:t>
            </a:r>
            <a:r>
              <a:rPr lang="en-US" sz="2000" dirty="0" smtClean="0">
                <a:solidFill>
                  <a:schemeClr val="bg1"/>
                </a:solidFill>
              </a:rPr>
              <a:t>*F </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
        <p:nvSpPr>
          <p:cNvPr id="35" name="TextBox 34"/>
          <p:cNvSpPr txBox="1"/>
          <p:nvPr/>
        </p:nvSpPr>
        <p:spPr>
          <a:xfrm>
            <a:off x="13242759" y="2827680"/>
            <a:ext cx="4876800" cy="2616101"/>
          </a:xfrm>
          <a:prstGeom prst="rect">
            <a:avLst/>
          </a:prstGeom>
          <a:noFill/>
        </p:spPr>
        <p:txBody>
          <a:bodyPr wrap="square" rtlCol="0">
            <a:spAutoFit/>
          </a:bodyPr>
          <a:lstStyle/>
          <a:p>
            <a:pPr marL="342900" indent="-342900">
              <a:lnSpc>
                <a:spcPct val="150000"/>
              </a:lnSpc>
              <a:buFontTx/>
              <a:buChar char="-"/>
            </a:pPr>
            <a:r>
              <a:rPr lang="en-US" sz="2000" dirty="0" smtClean="0">
                <a:solidFill>
                  <a:schemeClr val="bg1"/>
                </a:solidFill>
              </a:rPr>
              <a:t>Single Glazing type</a:t>
            </a:r>
          </a:p>
          <a:p>
            <a:pPr marL="342900" indent="-342900">
              <a:lnSpc>
                <a:spcPct val="150000"/>
              </a:lnSpc>
              <a:buFontTx/>
              <a:buChar char="-"/>
            </a:pPr>
            <a:r>
              <a:rPr lang="en-US" sz="2000" dirty="0" smtClean="0">
                <a:solidFill>
                  <a:schemeClr val="bg1"/>
                </a:solidFill>
              </a:rPr>
              <a:t>Thickness: 1/2”</a:t>
            </a:r>
          </a:p>
          <a:p>
            <a:pPr marL="342900" indent="-342900">
              <a:lnSpc>
                <a:spcPct val="150000"/>
              </a:lnSpc>
              <a:buFontTx/>
              <a:buChar char="-"/>
            </a:pPr>
            <a:r>
              <a:rPr lang="en-US" sz="2000" dirty="0" smtClean="0">
                <a:solidFill>
                  <a:schemeClr val="bg1"/>
                </a:solidFill>
              </a:rPr>
              <a:t>SHGC: 0.36</a:t>
            </a:r>
          </a:p>
          <a:p>
            <a:pPr marL="342900" indent="-342900">
              <a:lnSpc>
                <a:spcPct val="150000"/>
              </a:lnSpc>
              <a:buFontTx/>
              <a:buChar char="-"/>
            </a:pPr>
            <a:r>
              <a:rPr lang="en-US" sz="2000" dirty="0" smtClean="0">
                <a:solidFill>
                  <a:schemeClr val="bg1"/>
                </a:solidFill>
              </a:rPr>
              <a:t>U-Value (winter): 0.95 Btu/</a:t>
            </a:r>
            <a:r>
              <a:rPr lang="en-US" sz="2000" dirty="0" err="1" smtClean="0">
                <a:solidFill>
                  <a:schemeClr val="bg1"/>
                </a:solidFill>
              </a:rPr>
              <a:t>hr</a:t>
            </a:r>
            <a:r>
              <a:rPr lang="en-US" sz="2000" dirty="0" smtClean="0">
                <a:solidFill>
                  <a:schemeClr val="bg1"/>
                </a:solidFill>
              </a:rPr>
              <a:t>*</a:t>
            </a:r>
            <a:r>
              <a:rPr lang="en-US" sz="2000" dirty="0" err="1" smtClean="0">
                <a:solidFill>
                  <a:schemeClr val="bg1"/>
                </a:solidFill>
              </a:rPr>
              <a:t>Sqft</a:t>
            </a:r>
            <a:r>
              <a:rPr lang="en-US" sz="2000" dirty="0" smtClean="0">
                <a:solidFill>
                  <a:schemeClr val="bg1"/>
                </a:solidFill>
              </a:rPr>
              <a:t>*F </a:t>
            </a: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446" y="1986634"/>
            <a:ext cx="3092000" cy="4109440"/>
          </a:xfrm>
          <a:prstGeom prst="rect">
            <a:avLst/>
          </a:prstGeom>
          <a:noFill/>
          <a:ln w="571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18948400" y="6272034"/>
            <a:ext cx="3647152" cy="230832"/>
          </a:xfrm>
          <a:prstGeom prst="rect">
            <a:avLst/>
          </a:prstGeom>
        </p:spPr>
        <p:txBody>
          <a:bodyPr wrap="none">
            <a:spAutoFit/>
          </a:bodyPr>
          <a:lstStyle/>
          <a:p>
            <a:r>
              <a:rPr lang="en-US" sz="900" dirty="0">
                <a:hlinkClick r:id="rId6"/>
              </a:rPr>
              <a:t>http://www.ppg.com/corporate/ideascapes/glass/Pages/default.aspx</a:t>
            </a:r>
            <a:endParaRPr lang="en-US" sz="900" dirty="0"/>
          </a:p>
        </p:txBody>
      </p:sp>
      <p:sp>
        <p:nvSpPr>
          <p:cNvPr id="21" name="Rectangle 20"/>
          <p:cNvSpPr/>
          <p:nvPr/>
        </p:nvSpPr>
        <p:spPr>
          <a:xfrm>
            <a:off x="9677400" y="6272034"/>
            <a:ext cx="3647152" cy="230832"/>
          </a:xfrm>
          <a:prstGeom prst="rect">
            <a:avLst/>
          </a:prstGeom>
        </p:spPr>
        <p:txBody>
          <a:bodyPr wrap="none">
            <a:spAutoFit/>
          </a:bodyPr>
          <a:lstStyle/>
          <a:p>
            <a:r>
              <a:rPr lang="en-US" sz="900" dirty="0">
                <a:hlinkClick r:id="rId6"/>
              </a:rPr>
              <a:t>http://www.ppg.com/corporate/ideascapes/glass/Pages/default.aspx</a:t>
            </a:r>
            <a:endParaRPr lang="en-US" sz="900" dirty="0"/>
          </a:p>
        </p:txBody>
      </p:sp>
      <p:sp>
        <p:nvSpPr>
          <p:cNvPr id="22" name="Rectangle 21"/>
          <p:cNvSpPr/>
          <p:nvPr/>
        </p:nvSpPr>
        <p:spPr>
          <a:xfrm>
            <a:off x="381000" y="6246168"/>
            <a:ext cx="3647152" cy="230832"/>
          </a:xfrm>
          <a:prstGeom prst="rect">
            <a:avLst/>
          </a:prstGeom>
        </p:spPr>
        <p:txBody>
          <a:bodyPr wrap="none">
            <a:spAutoFit/>
          </a:bodyPr>
          <a:lstStyle/>
          <a:p>
            <a:r>
              <a:rPr lang="en-US" sz="900" dirty="0">
                <a:hlinkClick r:id="rId6"/>
              </a:rPr>
              <a:t>http://www.ppg.com/corporate/ideascapes/glass/Pages/default.aspx</a:t>
            </a:r>
            <a:endParaRPr lang="en-US" sz="900" dirty="0"/>
          </a:p>
        </p:txBody>
      </p:sp>
    </p:spTree>
    <p:extLst>
      <p:ext uri="{BB962C8B-B14F-4D97-AF65-F5344CB8AC3E}">
        <p14:creationId xmlns:p14="http://schemas.microsoft.com/office/powerpoint/2010/main" val="35188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fade">
                                      <p:cBhvr>
                                        <p:cTn id="20" dur="500"/>
                                        <p:tgtEl>
                                          <p:spTgt spid="51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Total Cooling Load</a:t>
            </a:r>
            <a:endParaRPr lang="en-US" i="1" u="sng" dirty="0">
              <a:solidFill>
                <a:schemeClr val="bg1">
                  <a:lumMod val="85000"/>
                </a:schemeClr>
              </a:solidFill>
            </a:endParaRPr>
          </a:p>
        </p:txBody>
      </p:sp>
      <p:sp>
        <p:nvSpPr>
          <p:cNvPr id="28" name="TextBox 27"/>
          <p:cNvSpPr txBox="1"/>
          <p:nvPr/>
        </p:nvSpPr>
        <p:spPr>
          <a:xfrm>
            <a:off x="-30889"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Solar Heat Gain for Summer</a:t>
            </a:r>
            <a:endParaRPr lang="en-US" i="1" u="sng" dirty="0">
              <a:solidFill>
                <a:schemeClr val="bg1">
                  <a:lumMod val="85000"/>
                </a:schemeClr>
              </a:solidFill>
            </a:endParaRPr>
          </a:p>
        </p:txBody>
      </p:sp>
      <p:sp>
        <p:nvSpPr>
          <p:cNvPr id="29" name="TextBox 28"/>
          <p:cNvSpPr txBox="1"/>
          <p:nvPr/>
        </p:nvSpPr>
        <p:spPr>
          <a:xfrm>
            <a:off x="9144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Cooling Load for Summer</a:t>
            </a:r>
            <a:endParaRPr lang="en-US" i="1" u="sng" dirty="0">
              <a:solidFill>
                <a:schemeClr val="bg1">
                  <a:lumMod val="85000"/>
                </a:schemeClr>
              </a:solidFill>
            </a:endParaRPr>
          </a:p>
        </p:txBody>
      </p:sp>
      <p:graphicFrame>
        <p:nvGraphicFramePr>
          <p:cNvPr id="38" name="Chart 37"/>
          <p:cNvGraphicFramePr>
            <a:graphicFrameLocks/>
          </p:cNvGraphicFramePr>
          <p:nvPr>
            <p:extLst>
              <p:ext uri="{D42A27DB-BD31-4B8C-83A1-F6EECF244321}">
                <p14:modId xmlns:p14="http://schemas.microsoft.com/office/powerpoint/2010/main" val="275091697"/>
              </p:ext>
            </p:extLst>
          </p:nvPr>
        </p:nvGraphicFramePr>
        <p:xfrm>
          <a:off x="228599" y="1371600"/>
          <a:ext cx="8543925" cy="533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38"/>
          <p:cNvGraphicFramePr>
            <a:graphicFrameLocks/>
          </p:cNvGraphicFramePr>
          <p:nvPr>
            <p:extLst>
              <p:ext uri="{D42A27DB-BD31-4B8C-83A1-F6EECF244321}">
                <p14:modId xmlns:p14="http://schemas.microsoft.com/office/powerpoint/2010/main" val="1374310852"/>
              </p:ext>
            </p:extLst>
          </p:nvPr>
        </p:nvGraphicFramePr>
        <p:xfrm>
          <a:off x="9296400" y="1369105"/>
          <a:ext cx="8839199" cy="54115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a:graphicFrameLocks/>
          </p:cNvGraphicFramePr>
          <p:nvPr>
            <p:extLst>
              <p:ext uri="{D42A27DB-BD31-4B8C-83A1-F6EECF244321}">
                <p14:modId xmlns:p14="http://schemas.microsoft.com/office/powerpoint/2010/main" val="2268152402"/>
              </p:ext>
            </p:extLst>
          </p:nvPr>
        </p:nvGraphicFramePr>
        <p:xfrm>
          <a:off x="18572746" y="1447800"/>
          <a:ext cx="8630653" cy="5181600"/>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p:cNvCxnSpPr/>
          <p:nvPr/>
        </p:nvCxnSpPr>
        <p:spPr>
          <a:xfrm flipV="1">
            <a:off x="3543300" y="1828800"/>
            <a:ext cx="0" cy="4495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05200" y="1659523"/>
            <a:ext cx="1381125" cy="338554"/>
          </a:xfrm>
          <a:prstGeom prst="rect">
            <a:avLst/>
          </a:prstGeom>
          <a:noFill/>
        </p:spPr>
        <p:txBody>
          <a:bodyPr wrap="square" rtlCol="0">
            <a:spAutoFit/>
          </a:bodyPr>
          <a:lstStyle/>
          <a:p>
            <a:r>
              <a:rPr lang="en-US" sz="1600" dirty="0" smtClean="0">
                <a:solidFill>
                  <a:schemeClr val="bg1">
                    <a:lumMod val="85000"/>
                  </a:schemeClr>
                </a:solidFill>
              </a:rPr>
              <a:t>After Noon</a:t>
            </a:r>
            <a:endParaRPr lang="en-US" sz="1600" dirty="0">
              <a:solidFill>
                <a:schemeClr val="bg1">
                  <a:lumMod val="85000"/>
                </a:schemeClr>
              </a:solidFill>
            </a:endParaRPr>
          </a:p>
        </p:txBody>
      </p:sp>
      <p:sp>
        <p:nvSpPr>
          <p:cNvPr id="20" name="TextBox 19"/>
          <p:cNvSpPr txBox="1"/>
          <p:nvPr/>
        </p:nvSpPr>
        <p:spPr>
          <a:xfrm>
            <a:off x="9296400" y="1053643"/>
            <a:ext cx="1381125" cy="307777"/>
          </a:xfrm>
          <a:prstGeom prst="rect">
            <a:avLst/>
          </a:prstGeom>
          <a:noFill/>
        </p:spPr>
        <p:txBody>
          <a:bodyPr wrap="square" rtlCol="0">
            <a:spAutoFit/>
          </a:bodyPr>
          <a:lstStyle/>
          <a:p>
            <a:r>
              <a:rPr lang="en-US" sz="1400" dirty="0" smtClean="0">
                <a:solidFill>
                  <a:schemeClr val="bg1">
                    <a:lumMod val="85000"/>
                  </a:schemeClr>
                </a:solidFill>
              </a:rPr>
              <a:t>Btu/</a:t>
            </a:r>
            <a:r>
              <a:rPr lang="en-US" sz="1400" dirty="0" err="1" smtClean="0">
                <a:solidFill>
                  <a:schemeClr val="bg1">
                    <a:lumMod val="85000"/>
                  </a:schemeClr>
                </a:solidFill>
              </a:rPr>
              <a:t>Hr</a:t>
            </a:r>
            <a:endParaRPr lang="en-US" sz="1400" dirty="0">
              <a:solidFill>
                <a:schemeClr val="bg1">
                  <a:lumMod val="85000"/>
                </a:schemeClr>
              </a:solidFill>
            </a:endParaRPr>
          </a:p>
        </p:txBody>
      </p:sp>
      <p:sp>
        <p:nvSpPr>
          <p:cNvPr id="22" name="TextBox 21"/>
          <p:cNvSpPr txBox="1"/>
          <p:nvPr/>
        </p:nvSpPr>
        <p:spPr>
          <a:xfrm>
            <a:off x="219075" y="1053643"/>
            <a:ext cx="1381125" cy="307777"/>
          </a:xfrm>
          <a:prstGeom prst="rect">
            <a:avLst/>
          </a:prstGeom>
          <a:noFill/>
        </p:spPr>
        <p:txBody>
          <a:bodyPr wrap="square" rtlCol="0">
            <a:spAutoFit/>
          </a:bodyPr>
          <a:lstStyle/>
          <a:p>
            <a:r>
              <a:rPr lang="en-US" sz="1400" dirty="0" smtClean="0">
                <a:solidFill>
                  <a:schemeClr val="bg1">
                    <a:lumMod val="85000"/>
                  </a:schemeClr>
                </a:solidFill>
              </a:rPr>
              <a:t>Btu/</a:t>
            </a:r>
            <a:r>
              <a:rPr lang="en-US" sz="1400" dirty="0" err="1" smtClean="0">
                <a:solidFill>
                  <a:schemeClr val="bg1">
                    <a:lumMod val="85000"/>
                  </a:schemeClr>
                </a:solidFill>
              </a:rPr>
              <a:t>Hr</a:t>
            </a:r>
            <a:endParaRPr lang="en-US" sz="1400" dirty="0">
              <a:solidFill>
                <a:schemeClr val="bg1">
                  <a:lumMod val="85000"/>
                </a:schemeClr>
              </a:solidFill>
            </a:endParaRPr>
          </a:p>
        </p:txBody>
      </p:sp>
      <p:sp>
        <p:nvSpPr>
          <p:cNvPr id="23" name="TextBox 22"/>
          <p:cNvSpPr txBox="1"/>
          <p:nvPr/>
        </p:nvSpPr>
        <p:spPr>
          <a:xfrm>
            <a:off x="18888075" y="1659523"/>
            <a:ext cx="1381125" cy="307777"/>
          </a:xfrm>
          <a:prstGeom prst="rect">
            <a:avLst/>
          </a:prstGeom>
          <a:noFill/>
        </p:spPr>
        <p:txBody>
          <a:bodyPr wrap="square" rtlCol="0">
            <a:spAutoFit/>
          </a:bodyPr>
          <a:lstStyle/>
          <a:p>
            <a:r>
              <a:rPr lang="en-US" sz="1400" dirty="0" smtClean="0">
                <a:solidFill>
                  <a:schemeClr val="bg1">
                    <a:lumMod val="85000"/>
                  </a:schemeClr>
                </a:solidFill>
              </a:rPr>
              <a:t>Btu</a:t>
            </a:r>
            <a:endParaRPr lang="en-US" sz="1400" dirty="0">
              <a:solidFill>
                <a:schemeClr val="bg1">
                  <a:lumMod val="85000"/>
                </a:schemeClr>
              </a:solidFill>
            </a:endParaRPr>
          </a:p>
        </p:txBody>
      </p:sp>
      <p:cxnSp>
        <p:nvCxnSpPr>
          <p:cNvPr id="7" name="Straight Connector 6"/>
          <p:cNvCxnSpPr/>
          <p:nvPr/>
        </p:nvCxnSpPr>
        <p:spPr>
          <a:xfrm>
            <a:off x="20421600" y="3467100"/>
            <a:ext cx="59817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012400" y="3467100"/>
            <a:ext cx="0" cy="1181100"/>
          </a:xfrm>
          <a:prstGeom prst="straightConnector1">
            <a:avLst/>
          </a:prstGeom>
          <a:ln w="5715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555200" y="2498527"/>
            <a:ext cx="1743075" cy="307777"/>
          </a:xfrm>
          <a:prstGeom prst="rect">
            <a:avLst/>
          </a:prstGeom>
          <a:noFill/>
        </p:spPr>
        <p:txBody>
          <a:bodyPr wrap="square" rtlCol="0">
            <a:spAutoFit/>
          </a:bodyPr>
          <a:lstStyle/>
          <a:p>
            <a:r>
              <a:rPr lang="en-US" sz="1400" dirty="0" smtClean="0">
                <a:solidFill>
                  <a:schemeClr val="bg1">
                    <a:lumMod val="85000"/>
                  </a:schemeClr>
                </a:solidFill>
              </a:rPr>
              <a:t>133673.4 Btu More</a:t>
            </a:r>
            <a:endParaRPr lang="en-US" sz="1400" dirty="0">
              <a:solidFill>
                <a:schemeClr val="bg1">
                  <a:lumMod val="85000"/>
                </a:schemeClr>
              </a:solidFill>
            </a:endParaRPr>
          </a:p>
        </p:txBody>
      </p:sp>
      <p:cxnSp>
        <p:nvCxnSpPr>
          <p:cNvPr id="36" name="Straight Arrow Connector 35"/>
          <p:cNvCxnSpPr/>
          <p:nvPr/>
        </p:nvCxnSpPr>
        <p:spPr>
          <a:xfrm flipV="1">
            <a:off x="24460200" y="2385715"/>
            <a:ext cx="0" cy="1081385"/>
          </a:xfrm>
          <a:prstGeom prst="straightConnector1">
            <a:avLst/>
          </a:prstGeom>
          <a:ln w="5715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026914" y="3730823"/>
            <a:ext cx="1743075" cy="307777"/>
          </a:xfrm>
          <a:prstGeom prst="rect">
            <a:avLst/>
          </a:prstGeom>
          <a:noFill/>
        </p:spPr>
        <p:txBody>
          <a:bodyPr wrap="square" rtlCol="0">
            <a:spAutoFit/>
          </a:bodyPr>
          <a:lstStyle/>
          <a:p>
            <a:r>
              <a:rPr lang="en-US" sz="1400" dirty="0" smtClean="0">
                <a:solidFill>
                  <a:schemeClr val="bg1">
                    <a:lumMod val="85000"/>
                  </a:schemeClr>
                </a:solidFill>
              </a:rPr>
              <a:t>153555.1 Btu less</a:t>
            </a:r>
            <a:endParaRPr lang="en-US" sz="1400" dirty="0">
              <a:solidFill>
                <a:schemeClr val="bg1">
                  <a:lumMod val="85000"/>
                </a:schemeClr>
              </a:solidFill>
            </a:endParaRPr>
          </a:p>
        </p:txBody>
      </p:sp>
    </p:spTree>
    <p:extLst>
      <p:ext uri="{BB962C8B-B14F-4D97-AF65-F5344CB8AC3E}">
        <p14:creationId xmlns:p14="http://schemas.microsoft.com/office/powerpoint/2010/main" val="191257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650"/>
                                        <p:tgtEl>
                                          <p:spTgt spid="7"/>
                                        </p:tgtEl>
                                      </p:cBhvr>
                                    </p:animEffect>
                                  </p:childTnLst>
                                </p:cTn>
                              </p:par>
                            </p:childTnLst>
                          </p:cTn>
                        </p:par>
                        <p:par>
                          <p:cTn id="32" fill="hold">
                            <p:stCondLst>
                              <p:cond delay="1900"/>
                            </p:stCondLst>
                            <p:childTnLst>
                              <p:par>
                                <p:cTn id="33" presetID="22"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600"/>
                                        <p:tgtEl>
                                          <p:spTgt spid="11"/>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600"/>
                                        <p:tgtEl>
                                          <p:spTgt spid="36"/>
                                        </p:tgtEl>
                                      </p:cBhvr>
                                    </p:animEffect>
                                  </p:childTnLst>
                                </p:cTn>
                              </p:par>
                            </p:childTnLst>
                          </p:cTn>
                        </p:par>
                        <p:par>
                          <p:cTn id="40" fill="hold">
                            <p:stCondLst>
                              <p:cond delay="31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6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Graphic spid="21" grpId="0">
        <p:bldAsOne/>
      </p:bldGraphic>
      <p:bldP spid="5" grpId="0"/>
      <p:bldP spid="23"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Total Cooling Load</a:t>
            </a:r>
            <a:endParaRPr lang="en-US" i="1" u="sng" dirty="0">
              <a:solidFill>
                <a:schemeClr val="bg1">
                  <a:lumMod val="85000"/>
                </a:schemeClr>
              </a:solidFill>
            </a:endParaRPr>
          </a:p>
        </p:txBody>
      </p:sp>
      <p:sp>
        <p:nvSpPr>
          <p:cNvPr id="29" name="TextBox 28"/>
          <p:cNvSpPr txBox="1"/>
          <p:nvPr/>
        </p:nvSpPr>
        <p:spPr>
          <a:xfrm>
            <a:off x="9144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Summary</a:t>
            </a:r>
            <a:endParaRPr lang="en-US" i="1" u="sng" dirty="0">
              <a:solidFill>
                <a:schemeClr val="bg1">
                  <a:lumMod val="85000"/>
                </a:schemeClr>
              </a:solidFill>
            </a:endParaRPr>
          </a:p>
        </p:txBody>
      </p:sp>
      <p:graphicFrame>
        <p:nvGraphicFramePr>
          <p:cNvPr id="21" name="Chart 20"/>
          <p:cNvGraphicFramePr>
            <a:graphicFrameLocks/>
          </p:cNvGraphicFramePr>
          <p:nvPr>
            <p:extLst>
              <p:ext uri="{D42A27DB-BD31-4B8C-83A1-F6EECF244321}">
                <p14:modId xmlns:p14="http://schemas.microsoft.com/office/powerpoint/2010/main" val="3197698458"/>
              </p:ext>
            </p:extLst>
          </p:nvPr>
        </p:nvGraphicFramePr>
        <p:xfrm>
          <a:off x="18572746" y="1447800"/>
          <a:ext cx="8630653"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18888075" y="1659523"/>
            <a:ext cx="1381125" cy="307777"/>
          </a:xfrm>
          <a:prstGeom prst="rect">
            <a:avLst/>
          </a:prstGeom>
          <a:noFill/>
        </p:spPr>
        <p:txBody>
          <a:bodyPr wrap="square" rtlCol="0">
            <a:spAutoFit/>
          </a:bodyPr>
          <a:lstStyle/>
          <a:p>
            <a:r>
              <a:rPr lang="en-US" sz="1400" dirty="0" smtClean="0">
                <a:solidFill>
                  <a:schemeClr val="bg1">
                    <a:lumMod val="85000"/>
                  </a:schemeClr>
                </a:solidFill>
              </a:rPr>
              <a:t>Btu</a:t>
            </a:r>
            <a:endParaRPr lang="en-US" sz="1400" dirty="0">
              <a:solidFill>
                <a:schemeClr val="bg1">
                  <a:lumMod val="85000"/>
                </a:schemeClr>
              </a:solidFill>
            </a:endParaRPr>
          </a:p>
        </p:txBody>
      </p:sp>
      <p:cxnSp>
        <p:nvCxnSpPr>
          <p:cNvPr id="7" name="Straight Connector 6"/>
          <p:cNvCxnSpPr/>
          <p:nvPr/>
        </p:nvCxnSpPr>
        <p:spPr>
          <a:xfrm>
            <a:off x="20421600" y="3467100"/>
            <a:ext cx="59817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012400" y="3467100"/>
            <a:ext cx="0" cy="1181100"/>
          </a:xfrm>
          <a:prstGeom prst="straightConnector1">
            <a:avLst/>
          </a:prstGeom>
          <a:ln w="5715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3026914" y="3730823"/>
            <a:ext cx="1743075" cy="307777"/>
          </a:xfrm>
          <a:prstGeom prst="rect">
            <a:avLst/>
          </a:prstGeom>
          <a:noFill/>
        </p:spPr>
        <p:txBody>
          <a:bodyPr wrap="square" rtlCol="0">
            <a:spAutoFit/>
          </a:bodyPr>
          <a:lstStyle/>
          <a:p>
            <a:r>
              <a:rPr lang="en-US" sz="1400" dirty="0" smtClean="0">
                <a:solidFill>
                  <a:schemeClr val="bg1">
                    <a:lumMod val="85000"/>
                  </a:schemeClr>
                </a:solidFill>
              </a:rPr>
              <a:t>153555.1 Btu less</a:t>
            </a:r>
            <a:endParaRPr lang="en-US" sz="1400" dirty="0">
              <a:solidFill>
                <a:schemeClr val="bg1">
                  <a:lumMod val="85000"/>
                </a:schemeClr>
              </a:solidFill>
            </a:endParaRPr>
          </a:p>
        </p:txBody>
      </p:sp>
      <p:sp>
        <p:nvSpPr>
          <p:cNvPr id="35" name="TextBox 34"/>
          <p:cNvSpPr txBox="1"/>
          <p:nvPr/>
        </p:nvSpPr>
        <p:spPr>
          <a:xfrm>
            <a:off x="22555200" y="2498527"/>
            <a:ext cx="1743075" cy="307777"/>
          </a:xfrm>
          <a:prstGeom prst="rect">
            <a:avLst/>
          </a:prstGeom>
          <a:noFill/>
        </p:spPr>
        <p:txBody>
          <a:bodyPr wrap="square" rtlCol="0">
            <a:spAutoFit/>
          </a:bodyPr>
          <a:lstStyle/>
          <a:p>
            <a:r>
              <a:rPr lang="en-US" sz="1400" dirty="0" smtClean="0">
                <a:solidFill>
                  <a:schemeClr val="bg1">
                    <a:lumMod val="85000"/>
                  </a:schemeClr>
                </a:solidFill>
              </a:rPr>
              <a:t>133673.4 Btu More</a:t>
            </a:r>
            <a:endParaRPr lang="en-US" sz="1400" dirty="0">
              <a:solidFill>
                <a:schemeClr val="bg1">
                  <a:lumMod val="85000"/>
                </a:schemeClr>
              </a:solidFill>
            </a:endParaRPr>
          </a:p>
        </p:txBody>
      </p:sp>
      <p:cxnSp>
        <p:nvCxnSpPr>
          <p:cNvPr id="36" name="Straight Arrow Connector 35"/>
          <p:cNvCxnSpPr/>
          <p:nvPr/>
        </p:nvCxnSpPr>
        <p:spPr>
          <a:xfrm flipV="1">
            <a:off x="24460200" y="2385715"/>
            <a:ext cx="0" cy="1081385"/>
          </a:xfrm>
          <a:prstGeom prst="straightConnector1">
            <a:avLst/>
          </a:prstGeom>
          <a:ln w="5715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44000" y="1245513"/>
            <a:ext cx="9144000" cy="338554"/>
          </a:xfrm>
          <a:prstGeom prst="rect">
            <a:avLst/>
          </a:prstGeom>
          <a:noFill/>
        </p:spPr>
        <p:txBody>
          <a:bodyPr wrap="square" rtlCol="0">
            <a:spAutoFit/>
          </a:bodyPr>
          <a:lstStyle/>
          <a:p>
            <a:pPr algn="ctr"/>
            <a:r>
              <a:rPr lang="en-US" sz="1600" i="1" dirty="0" smtClean="0">
                <a:solidFill>
                  <a:schemeClr val="bg1">
                    <a:lumMod val="85000"/>
                  </a:schemeClr>
                </a:solidFill>
              </a:rPr>
              <a:t>(June, 21 in the Corridor) (* 0.112 $/Kwh)</a:t>
            </a:r>
            <a:endParaRPr lang="en-US" sz="1600" i="1" dirty="0">
              <a:solidFill>
                <a:schemeClr val="bg1">
                  <a:lumMod val="85000"/>
                </a:schemeClr>
              </a:solidFill>
            </a:endParaRPr>
          </a:p>
        </p:txBody>
      </p:sp>
      <p:graphicFrame>
        <p:nvGraphicFramePr>
          <p:cNvPr id="37" name="Chart 36"/>
          <p:cNvGraphicFramePr>
            <a:graphicFrameLocks/>
          </p:cNvGraphicFramePr>
          <p:nvPr>
            <p:extLst>
              <p:ext uri="{D42A27DB-BD31-4B8C-83A1-F6EECF244321}">
                <p14:modId xmlns:p14="http://schemas.microsoft.com/office/powerpoint/2010/main" val="738294702"/>
              </p:ext>
            </p:extLst>
          </p:nvPr>
        </p:nvGraphicFramePr>
        <p:xfrm>
          <a:off x="9448800" y="1659523"/>
          <a:ext cx="8305800" cy="4983480"/>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p:nvSpPr>
        <p:spPr>
          <a:xfrm>
            <a:off x="9662862" y="1811922"/>
            <a:ext cx="1381125" cy="307777"/>
          </a:xfrm>
          <a:prstGeom prst="rect">
            <a:avLst/>
          </a:prstGeom>
          <a:noFill/>
        </p:spPr>
        <p:txBody>
          <a:bodyPr wrap="square" rtlCol="0">
            <a:spAutoFit/>
          </a:bodyPr>
          <a:lstStyle/>
          <a:p>
            <a:r>
              <a:rPr lang="en-US" sz="1400" dirty="0">
                <a:solidFill>
                  <a:schemeClr val="bg1">
                    <a:lumMod val="85000"/>
                  </a:schemeClr>
                </a:solidFill>
              </a:rPr>
              <a:t>$</a:t>
            </a:r>
          </a:p>
        </p:txBody>
      </p:sp>
      <p:sp>
        <p:nvSpPr>
          <p:cNvPr id="42" name="TextBox 41"/>
          <p:cNvSpPr txBox="1"/>
          <p:nvPr/>
        </p:nvSpPr>
        <p:spPr>
          <a:xfrm>
            <a:off x="11220450" y="3046810"/>
            <a:ext cx="1743075" cy="307777"/>
          </a:xfrm>
          <a:prstGeom prst="rect">
            <a:avLst/>
          </a:prstGeom>
          <a:noFill/>
        </p:spPr>
        <p:txBody>
          <a:bodyPr wrap="square" rtlCol="0">
            <a:spAutoFit/>
          </a:bodyPr>
          <a:lstStyle/>
          <a:p>
            <a:r>
              <a:rPr lang="en-US" sz="1400" dirty="0" smtClean="0">
                <a:solidFill>
                  <a:schemeClr val="bg1">
                    <a:lumMod val="85000"/>
                  </a:schemeClr>
                </a:solidFill>
              </a:rPr>
              <a:t>10.56</a:t>
            </a:r>
            <a:endParaRPr lang="en-US" sz="1400" dirty="0">
              <a:solidFill>
                <a:schemeClr val="bg1">
                  <a:lumMod val="85000"/>
                </a:schemeClr>
              </a:solidFill>
            </a:endParaRPr>
          </a:p>
        </p:txBody>
      </p:sp>
      <p:sp>
        <p:nvSpPr>
          <p:cNvPr id="43" name="TextBox 42"/>
          <p:cNvSpPr txBox="1"/>
          <p:nvPr/>
        </p:nvSpPr>
        <p:spPr>
          <a:xfrm>
            <a:off x="13496925" y="4248150"/>
            <a:ext cx="1743075" cy="307777"/>
          </a:xfrm>
          <a:prstGeom prst="rect">
            <a:avLst/>
          </a:prstGeom>
          <a:noFill/>
        </p:spPr>
        <p:txBody>
          <a:bodyPr wrap="square" rtlCol="0">
            <a:spAutoFit/>
          </a:bodyPr>
          <a:lstStyle/>
          <a:p>
            <a:r>
              <a:rPr lang="en-US" sz="1400" dirty="0" smtClean="0">
                <a:solidFill>
                  <a:schemeClr val="bg1">
                    <a:lumMod val="85000"/>
                  </a:schemeClr>
                </a:solidFill>
              </a:rPr>
              <a:t>5.53</a:t>
            </a:r>
            <a:endParaRPr lang="en-US" sz="1400" dirty="0">
              <a:solidFill>
                <a:schemeClr val="bg1">
                  <a:lumMod val="85000"/>
                </a:schemeClr>
              </a:solidFill>
            </a:endParaRPr>
          </a:p>
        </p:txBody>
      </p:sp>
      <p:sp>
        <p:nvSpPr>
          <p:cNvPr id="44" name="TextBox 43"/>
          <p:cNvSpPr txBox="1"/>
          <p:nvPr/>
        </p:nvSpPr>
        <p:spPr>
          <a:xfrm>
            <a:off x="15706725" y="2054423"/>
            <a:ext cx="1743075" cy="307777"/>
          </a:xfrm>
          <a:prstGeom prst="rect">
            <a:avLst/>
          </a:prstGeom>
          <a:noFill/>
        </p:spPr>
        <p:txBody>
          <a:bodyPr wrap="square" rtlCol="0">
            <a:spAutoFit/>
          </a:bodyPr>
          <a:lstStyle/>
          <a:p>
            <a:r>
              <a:rPr lang="en-US" sz="1400" dirty="0" smtClean="0">
                <a:solidFill>
                  <a:schemeClr val="bg1">
                    <a:lumMod val="85000"/>
                  </a:schemeClr>
                </a:solidFill>
              </a:rPr>
              <a:t>14.84</a:t>
            </a:r>
            <a:endParaRPr lang="en-US" sz="1400" dirty="0">
              <a:solidFill>
                <a:schemeClr val="bg1">
                  <a:lumMod val="85000"/>
                </a:schemeClr>
              </a:solidFill>
            </a:endParaRPr>
          </a:p>
        </p:txBody>
      </p:sp>
    </p:spTree>
    <p:extLst>
      <p:ext uri="{BB962C8B-B14F-4D97-AF65-F5344CB8AC3E}">
        <p14:creationId xmlns:p14="http://schemas.microsoft.com/office/powerpoint/2010/main" val="4077143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b="1" dirty="0" smtClean="0">
                <a:solidFill>
                  <a:schemeClr val="bg1">
                    <a:lumMod val="75000"/>
                  </a:schemeClr>
                </a:solidFill>
                <a:latin typeface="+mn-lt"/>
              </a:rPr>
              <a:t>Conclusion</a:t>
            </a:r>
            <a:endParaRPr lang="en-US" sz="2800" b="1" dirty="0">
              <a:solidFill>
                <a:schemeClr val="bg1">
                  <a:lumMod val="75000"/>
                </a:schemeClr>
              </a:solidFill>
              <a:latin typeface="+mn-lt"/>
            </a:endParaRPr>
          </a:p>
        </p:txBody>
      </p:sp>
      <p:sp>
        <p:nvSpPr>
          <p:cNvPr id="2" name="TextBox 1"/>
          <p:cNvSpPr txBox="1"/>
          <p:nvPr/>
        </p:nvSpPr>
        <p:spPr>
          <a:xfrm>
            <a:off x="9372600" y="2514600"/>
            <a:ext cx="9144000" cy="2616101"/>
          </a:xfrm>
          <a:prstGeom prst="rect">
            <a:avLst/>
          </a:prstGeom>
          <a:noFill/>
        </p:spPr>
        <p:txBody>
          <a:bodyPr wrap="square" rtlCol="0">
            <a:spAutoFit/>
          </a:bodyPr>
          <a:lstStyle/>
          <a:p>
            <a:pPr algn="ctr"/>
            <a:r>
              <a:rPr lang="en-US" sz="2000" b="1" dirty="0" smtClean="0">
                <a:solidFill>
                  <a:schemeClr val="bg1"/>
                </a:solidFill>
              </a:rPr>
              <a:t>Acknowledgements</a:t>
            </a:r>
          </a:p>
          <a:p>
            <a:pPr algn="ctr"/>
            <a:endParaRPr lang="en-US" sz="2000" b="1" dirty="0">
              <a:solidFill>
                <a:schemeClr val="bg1"/>
              </a:solidFill>
            </a:endParaRPr>
          </a:p>
          <a:p>
            <a:pPr algn="ctr"/>
            <a:r>
              <a:rPr lang="en-US" sz="2000" b="1" dirty="0" smtClean="0">
                <a:solidFill>
                  <a:schemeClr val="bg1"/>
                </a:solidFill>
              </a:rPr>
              <a:t>Dr. Houser</a:t>
            </a:r>
          </a:p>
          <a:p>
            <a:pPr algn="ctr"/>
            <a:r>
              <a:rPr lang="en-US" sz="2000" b="1" dirty="0" smtClean="0">
                <a:solidFill>
                  <a:schemeClr val="bg1"/>
                </a:solidFill>
              </a:rPr>
              <a:t>Dr. </a:t>
            </a:r>
            <a:r>
              <a:rPr lang="en-US" sz="2000" b="1" dirty="0" err="1" smtClean="0">
                <a:solidFill>
                  <a:schemeClr val="bg1"/>
                </a:solidFill>
              </a:rPr>
              <a:t>Mistrick</a:t>
            </a:r>
            <a:endParaRPr lang="en-US" sz="2000" b="1" dirty="0">
              <a:solidFill>
                <a:schemeClr val="bg1"/>
              </a:solidFill>
            </a:endParaRPr>
          </a:p>
          <a:p>
            <a:pPr algn="ctr"/>
            <a:r>
              <a:rPr lang="en-US" sz="2000" b="1" dirty="0" smtClean="0">
                <a:solidFill>
                  <a:schemeClr val="bg1"/>
                </a:solidFill>
              </a:rPr>
              <a:t>Professor </a:t>
            </a:r>
            <a:r>
              <a:rPr lang="en-US" sz="2000" b="1" dirty="0" err="1" smtClean="0">
                <a:solidFill>
                  <a:schemeClr val="bg1"/>
                </a:solidFill>
              </a:rPr>
              <a:t>Parfitt</a:t>
            </a:r>
            <a:endParaRPr lang="en-US" sz="2000" b="1" dirty="0" smtClean="0">
              <a:solidFill>
                <a:schemeClr val="bg1"/>
              </a:solidFill>
            </a:endParaRPr>
          </a:p>
          <a:p>
            <a:pPr algn="ctr"/>
            <a:r>
              <a:rPr lang="en-US" sz="2000" b="1" dirty="0" smtClean="0">
                <a:solidFill>
                  <a:schemeClr val="bg1"/>
                </a:solidFill>
              </a:rPr>
              <a:t>W. Blair Malcom</a:t>
            </a:r>
          </a:p>
          <a:p>
            <a:pPr algn="ctr"/>
            <a:r>
              <a:rPr lang="en-US" sz="2000" b="1" dirty="0" smtClean="0">
                <a:solidFill>
                  <a:schemeClr val="bg1"/>
                </a:solidFill>
              </a:rPr>
              <a:t>Eric </a:t>
            </a:r>
            <a:r>
              <a:rPr lang="en-US" sz="2000" b="1" dirty="0" err="1" smtClean="0">
                <a:solidFill>
                  <a:schemeClr val="bg1"/>
                </a:solidFill>
              </a:rPr>
              <a:t>Eichler</a:t>
            </a:r>
            <a:endParaRPr lang="en-US" sz="2000" b="1" dirty="0" smtClean="0">
              <a:solidFill>
                <a:schemeClr val="bg1"/>
              </a:solidFill>
            </a:endParaRPr>
          </a:p>
          <a:p>
            <a:pPr algn="ctr"/>
            <a:endParaRPr lang="en-US" sz="2400" b="1" dirty="0" smtClean="0">
              <a:solidFill>
                <a:schemeClr val="bg1"/>
              </a:solidFill>
            </a:endParaRPr>
          </a:p>
        </p:txBody>
      </p:sp>
      <p:sp>
        <p:nvSpPr>
          <p:cNvPr id="12" name="TextBox 11"/>
          <p:cNvSpPr txBox="1"/>
          <p:nvPr/>
        </p:nvSpPr>
        <p:spPr>
          <a:xfrm>
            <a:off x="9344025" y="1175772"/>
            <a:ext cx="9144000" cy="892552"/>
          </a:xfrm>
          <a:prstGeom prst="rect">
            <a:avLst/>
          </a:prstGeom>
          <a:noFill/>
        </p:spPr>
        <p:txBody>
          <a:bodyPr wrap="square" rtlCol="0">
            <a:spAutoFit/>
          </a:bodyPr>
          <a:lstStyle/>
          <a:p>
            <a:pPr algn="ctr"/>
            <a:r>
              <a:rPr lang="en-US" sz="2800" b="1" dirty="0" smtClean="0">
                <a:solidFill>
                  <a:schemeClr val="bg1"/>
                </a:solidFill>
              </a:rPr>
              <a:t>Thank you!</a:t>
            </a:r>
          </a:p>
          <a:p>
            <a:pPr algn="ctr"/>
            <a:endParaRPr lang="en-US" sz="2400" b="1" dirty="0" smtClean="0">
              <a:solidFill>
                <a:schemeClr val="bg1"/>
              </a:solidFill>
            </a:endParaRPr>
          </a:p>
        </p:txBody>
      </p:sp>
      <p:sp>
        <p:nvSpPr>
          <p:cNvPr id="13" name="TextBox 12"/>
          <p:cNvSpPr txBox="1"/>
          <p:nvPr/>
        </p:nvSpPr>
        <p:spPr>
          <a:xfrm>
            <a:off x="762000" y="1171575"/>
            <a:ext cx="9144000" cy="892552"/>
          </a:xfrm>
          <a:prstGeom prst="rect">
            <a:avLst/>
          </a:prstGeom>
          <a:noFill/>
        </p:spPr>
        <p:txBody>
          <a:bodyPr wrap="square" rtlCol="0">
            <a:spAutoFit/>
          </a:bodyPr>
          <a:lstStyle/>
          <a:p>
            <a:pPr algn="ctr"/>
            <a:r>
              <a:rPr lang="en-US" sz="2800" b="1" dirty="0" smtClean="0">
                <a:solidFill>
                  <a:schemeClr val="bg1"/>
                </a:solidFill>
              </a:rPr>
              <a:t>Conclusion</a:t>
            </a:r>
          </a:p>
          <a:p>
            <a:pPr algn="ctr"/>
            <a:endParaRPr lang="en-US" sz="2400" b="1" dirty="0" smtClean="0">
              <a:solidFill>
                <a:schemeClr val="bg1"/>
              </a:solidFill>
            </a:endParaRPr>
          </a:p>
        </p:txBody>
      </p:sp>
      <p:sp>
        <p:nvSpPr>
          <p:cNvPr id="17" name="TextBox 16"/>
          <p:cNvSpPr txBox="1"/>
          <p:nvPr/>
        </p:nvSpPr>
        <p:spPr>
          <a:xfrm>
            <a:off x="762000" y="2514600"/>
            <a:ext cx="8229600" cy="2923877"/>
          </a:xfrm>
          <a:prstGeom prst="rect">
            <a:avLst/>
          </a:prstGeom>
          <a:noFill/>
        </p:spPr>
        <p:txBody>
          <a:bodyPr wrap="square" rtlCol="0">
            <a:spAutoFit/>
          </a:bodyPr>
          <a:lstStyle/>
          <a:p>
            <a:r>
              <a:rPr lang="en-US" sz="2000" b="1" dirty="0" smtClean="0">
                <a:solidFill>
                  <a:srgbClr val="FFC000"/>
                </a:solidFill>
              </a:rPr>
              <a:t>Lighting</a:t>
            </a:r>
            <a:r>
              <a:rPr lang="en-US" sz="2000" b="1" dirty="0" smtClean="0">
                <a:solidFill>
                  <a:schemeClr val="bg1"/>
                </a:solidFill>
              </a:rPr>
              <a:t>: Provided various lighting designs reflecting the purpose of the space</a:t>
            </a:r>
          </a:p>
          <a:p>
            <a:endParaRPr lang="en-US" sz="2000" b="1" dirty="0">
              <a:solidFill>
                <a:schemeClr val="bg1"/>
              </a:solidFill>
            </a:endParaRPr>
          </a:p>
          <a:p>
            <a:r>
              <a:rPr lang="en-US" sz="2000" b="1" dirty="0" smtClean="0">
                <a:solidFill>
                  <a:schemeClr val="accent5"/>
                </a:solidFill>
              </a:rPr>
              <a:t>Electrical</a:t>
            </a:r>
            <a:r>
              <a:rPr lang="en-US" sz="2000" b="1" dirty="0" smtClean="0">
                <a:solidFill>
                  <a:schemeClr val="bg1"/>
                </a:solidFill>
              </a:rPr>
              <a:t>: Saved $4,119 per  year in energy cost with High-efficiency transformer</a:t>
            </a:r>
          </a:p>
          <a:p>
            <a:endParaRPr lang="en-US" sz="2000" b="1" dirty="0">
              <a:solidFill>
                <a:schemeClr val="bg1"/>
              </a:solidFill>
            </a:endParaRPr>
          </a:p>
          <a:p>
            <a:r>
              <a:rPr lang="en-US" sz="2000" b="1" dirty="0" smtClean="0">
                <a:solidFill>
                  <a:schemeClr val="accent2"/>
                </a:solidFill>
              </a:rPr>
              <a:t>Mechanical</a:t>
            </a:r>
            <a:r>
              <a:rPr lang="en-US" sz="2000" b="1" dirty="0" smtClean="0">
                <a:solidFill>
                  <a:schemeClr val="bg1"/>
                </a:solidFill>
              </a:rPr>
              <a:t>: Triple pane in the corridor provides 47% of cooling load cost saving during the summer.</a:t>
            </a:r>
          </a:p>
          <a:p>
            <a:pPr algn="ctr"/>
            <a:endParaRPr lang="en-US" sz="2400" b="1" dirty="0" smtClean="0">
              <a:solidFill>
                <a:schemeClr val="bg1"/>
              </a:solidFill>
            </a:endParaRPr>
          </a:p>
        </p:txBody>
      </p:sp>
      <p:sp>
        <p:nvSpPr>
          <p:cNvPr id="18" name="TextBox 17"/>
          <p:cNvSpPr txBox="1"/>
          <p:nvPr/>
        </p:nvSpPr>
        <p:spPr>
          <a:xfrm>
            <a:off x="18288000" y="1171575"/>
            <a:ext cx="9144000" cy="892552"/>
          </a:xfrm>
          <a:prstGeom prst="rect">
            <a:avLst/>
          </a:prstGeom>
          <a:noFill/>
        </p:spPr>
        <p:txBody>
          <a:bodyPr wrap="square" rtlCol="0">
            <a:spAutoFit/>
          </a:bodyPr>
          <a:lstStyle/>
          <a:p>
            <a:pPr algn="ctr"/>
            <a:r>
              <a:rPr lang="en-US" sz="2800" b="1" dirty="0" smtClean="0">
                <a:solidFill>
                  <a:schemeClr val="bg1"/>
                </a:solidFill>
              </a:rPr>
              <a:t>References</a:t>
            </a:r>
          </a:p>
          <a:p>
            <a:pPr algn="ctr"/>
            <a:endParaRPr lang="en-US" sz="2400" b="1" dirty="0" smtClean="0">
              <a:solidFill>
                <a:schemeClr val="bg1"/>
              </a:solidFill>
            </a:endParaRPr>
          </a:p>
        </p:txBody>
      </p:sp>
      <p:sp>
        <p:nvSpPr>
          <p:cNvPr id="19" name="TextBox 18"/>
          <p:cNvSpPr txBox="1"/>
          <p:nvPr/>
        </p:nvSpPr>
        <p:spPr>
          <a:xfrm>
            <a:off x="19202400" y="2514600"/>
            <a:ext cx="8229600" cy="3908762"/>
          </a:xfrm>
          <a:prstGeom prst="rect">
            <a:avLst/>
          </a:prstGeom>
          <a:noFill/>
        </p:spPr>
        <p:txBody>
          <a:bodyPr wrap="square" rtlCol="0">
            <a:spAutoFit/>
          </a:bodyPr>
          <a:lstStyle/>
          <a:p>
            <a:r>
              <a:rPr lang="en-US" sz="1400" dirty="0" smtClean="0">
                <a:solidFill>
                  <a:schemeClr val="bg1">
                    <a:lumMod val="75000"/>
                  </a:schemeClr>
                </a:solidFill>
              </a:rPr>
              <a:t>- </a:t>
            </a:r>
            <a:r>
              <a:rPr lang="en-US" sz="1400" dirty="0" err="1" smtClean="0">
                <a:solidFill>
                  <a:schemeClr val="bg1">
                    <a:lumMod val="75000"/>
                  </a:schemeClr>
                </a:solidFill>
              </a:rPr>
              <a:t>DiLaura</a:t>
            </a:r>
            <a:r>
              <a:rPr lang="en-US" sz="1400" dirty="0" smtClean="0">
                <a:solidFill>
                  <a:schemeClr val="bg1">
                    <a:lumMod val="75000"/>
                  </a:schemeClr>
                </a:solidFill>
              </a:rPr>
              <a:t> </a:t>
            </a:r>
            <a:r>
              <a:rPr lang="en-US" sz="1400" dirty="0">
                <a:solidFill>
                  <a:schemeClr val="bg1">
                    <a:lumMod val="75000"/>
                  </a:schemeClr>
                </a:solidFill>
              </a:rPr>
              <a:t>DL, Houser KW, </a:t>
            </a:r>
            <a:r>
              <a:rPr lang="en-US" sz="1400" dirty="0" err="1">
                <a:solidFill>
                  <a:schemeClr val="bg1">
                    <a:lumMod val="75000"/>
                  </a:schemeClr>
                </a:solidFill>
              </a:rPr>
              <a:t>Mistrick</a:t>
            </a:r>
            <a:r>
              <a:rPr lang="en-US" sz="1400" dirty="0">
                <a:solidFill>
                  <a:schemeClr val="bg1">
                    <a:lumMod val="75000"/>
                  </a:schemeClr>
                </a:solidFill>
              </a:rPr>
              <a:t> RG, </a:t>
            </a:r>
            <a:r>
              <a:rPr lang="en-US" sz="1400" dirty="0" err="1">
                <a:solidFill>
                  <a:schemeClr val="bg1">
                    <a:lumMod val="75000"/>
                  </a:schemeClr>
                </a:solidFill>
              </a:rPr>
              <a:t>Steff</a:t>
            </a:r>
            <a:r>
              <a:rPr lang="en-US" sz="1400" dirty="0">
                <a:solidFill>
                  <a:schemeClr val="bg1">
                    <a:lumMod val="75000"/>
                  </a:schemeClr>
                </a:solidFill>
              </a:rPr>
              <a:t> GR. Illuminating Engineering Society The Lighting </a:t>
            </a:r>
            <a:r>
              <a:rPr lang="en-US" sz="1400" dirty="0" err="1">
                <a:solidFill>
                  <a:schemeClr val="bg1">
                    <a:lumMod val="75000"/>
                  </a:schemeClr>
                </a:solidFill>
              </a:rPr>
              <a:t>HandBook</a:t>
            </a:r>
            <a:r>
              <a:rPr lang="en-US" sz="1400" dirty="0">
                <a:solidFill>
                  <a:schemeClr val="bg1">
                    <a:lumMod val="75000"/>
                  </a:schemeClr>
                </a:solidFill>
              </a:rPr>
              <a:t> </a:t>
            </a:r>
          </a:p>
          <a:p>
            <a:r>
              <a:rPr lang="en-US" sz="1400" dirty="0">
                <a:solidFill>
                  <a:schemeClr val="bg1">
                    <a:lumMod val="75000"/>
                  </a:schemeClr>
                </a:solidFill>
              </a:rPr>
              <a:t>10</a:t>
            </a:r>
            <a:r>
              <a:rPr lang="en-US" sz="1400" baseline="30000" dirty="0">
                <a:solidFill>
                  <a:schemeClr val="bg1">
                    <a:lumMod val="75000"/>
                  </a:schemeClr>
                </a:solidFill>
              </a:rPr>
              <a:t>th</a:t>
            </a:r>
            <a:r>
              <a:rPr lang="en-US" sz="1400" dirty="0">
                <a:solidFill>
                  <a:schemeClr val="bg1">
                    <a:lumMod val="75000"/>
                  </a:schemeClr>
                </a:solidFill>
              </a:rPr>
              <a:t> Edition.</a:t>
            </a:r>
          </a:p>
          <a:p>
            <a:r>
              <a:rPr lang="en-US" sz="1400" dirty="0">
                <a:solidFill>
                  <a:schemeClr val="bg1">
                    <a:lumMod val="75000"/>
                  </a:schemeClr>
                </a:solidFill>
              </a:rPr>
              <a:t> </a:t>
            </a:r>
            <a:r>
              <a:rPr lang="en-US" sz="1400" dirty="0" smtClean="0">
                <a:solidFill>
                  <a:schemeClr val="bg1">
                    <a:lumMod val="75000"/>
                  </a:schemeClr>
                </a:solidFill>
              </a:rPr>
              <a:t>- ASHRAE </a:t>
            </a:r>
            <a:r>
              <a:rPr lang="en-US" sz="1400" dirty="0">
                <a:solidFill>
                  <a:schemeClr val="bg1">
                    <a:lumMod val="75000"/>
                  </a:schemeClr>
                </a:solidFill>
              </a:rPr>
              <a:t>Standard 90.1, 2007 – Energy Standard for Building Except Low-Rise Residential Buildings.</a:t>
            </a:r>
          </a:p>
          <a:p>
            <a:r>
              <a:rPr lang="en-US" sz="1400" dirty="0" smtClean="0">
                <a:solidFill>
                  <a:schemeClr val="bg1">
                    <a:lumMod val="75000"/>
                  </a:schemeClr>
                </a:solidFill>
              </a:rPr>
              <a:t>- National </a:t>
            </a:r>
            <a:r>
              <a:rPr lang="en-US" sz="1400" dirty="0">
                <a:solidFill>
                  <a:schemeClr val="bg1">
                    <a:lumMod val="75000"/>
                  </a:schemeClr>
                </a:solidFill>
              </a:rPr>
              <a:t>fire Protection Association 101, 2009: Life Safety Code – 7.8 Illumination of Means of Egress.</a:t>
            </a:r>
          </a:p>
          <a:p>
            <a:r>
              <a:rPr lang="en-US" sz="1400" dirty="0" smtClean="0">
                <a:solidFill>
                  <a:schemeClr val="bg1">
                    <a:lumMod val="75000"/>
                  </a:schemeClr>
                </a:solidFill>
              </a:rPr>
              <a:t>- Facilities </a:t>
            </a:r>
            <a:r>
              <a:rPr lang="en-US" sz="1400" dirty="0">
                <a:solidFill>
                  <a:schemeClr val="bg1">
                    <a:lumMod val="75000"/>
                  </a:schemeClr>
                </a:solidFill>
              </a:rPr>
              <a:t>Services Facility Standards (FS) 2 of the </a:t>
            </a:r>
            <a:r>
              <a:rPr lang="en-US" sz="1400" dirty="0" err="1">
                <a:solidFill>
                  <a:schemeClr val="bg1">
                    <a:lumMod val="75000"/>
                  </a:schemeClr>
                </a:solidFill>
              </a:rPr>
              <a:t>Univeristy</a:t>
            </a:r>
            <a:r>
              <a:rPr lang="en-US" sz="1400" dirty="0">
                <a:solidFill>
                  <a:schemeClr val="bg1">
                    <a:lumMod val="75000"/>
                  </a:schemeClr>
                </a:solidFill>
              </a:rPr>
              <a:t> of Chicago, Volume III, M-Electrical Systems.</a:t>
            </a:r>
          </a:p>
          <a:p>
            <a:r>
              <a:rPr lang="en-US" sz="1400" dirty="0" smtClean="0">
                <a:solidFill>
                  <a:schemeClr val="bg1">
                    <a:lumMod val="75000"/>
                  </a:schemeClr>
                </a:solidFill>
              </a:rPr>
              <a:t>- </a:t>
            </a:r>
            <a:r>
              <a:rPr lang="en-US" sz="1400" dirty="0" err="1" smtClean="0">
                <a:solidFill>
                  <a:schemeClr val="bg1">
                    <a:lumMod val="75000"/>
                  </a:schemeClr>
                </a:solidFill>
              </a:rPr>
              <a:t>Kotey</a:t>
            </a:r>
            <a:r>
              <a:rPr lang="en-US" sz="1400" dirty="0">
                <a:solidFill>
                  <a:schemeClr val="bg1">
                    <a:lumMod val="75000"/>
                  </a:schemeClr>
                </a:solidFill>
              </a:rPr>
              <a:t>, Nathan A.; Wright, John L.; Collins, Michael R.; Barnaby, Charles S. "Solar gain through windows with shading devices: simulation versus measurement" The Free Library 01 July 2009. 09 April 2014 , Retrieved from http://www.thefreelibrary.com/Solar gain through windows with shading devices: simulation versus...-a0217848187.</a:t>
            </a:r>
          </a:p>
          <a:p>
            <a:r>
              <a:rPr lang="en-US" sz="1400" dirty="0" smtClean="0">
                <a:solidFill>
                  <a:schemeClr val="bg1">
                    <a:lumMod val="75000"/>
                  </a:schemeClr>
                </a:solidFill>
              </a:rPr>
              <a:t>- “</a:t>
            </a:r>
            <a:r>
              <a:rPr lang="en-US" sz="1400" dirty="0">
                <a:solidFill>
                  <a:schemeClr val="bg1">
                    <a:lumMod val="75000"/>
                  </a:schemeClr>
                </a:solidFill>
              </a:rPr>
              <a:t>Energy Savings Calculator for Eaton Transformers”, 2013, Eaton Corporation, Retrieved from &lt;http://es.eaton.com/transformercalc/index.php#calc&gt;</a:t>
            </a:r>
          </a:p>
          <a:p>
            <a:r>
              <a:rPr lang="en-US" sz="1400" dirty="0" smtClean="0">
                <a:solidFill>
                  <a:schemeClr val="bg1">
                    <a:lumMod val="75000"/>
                  </a:schemeClr>
                </a:solidFill>
              </a:rPr>
              <a:t>- “</a:t>
            </a:r>
            <a:r>
              <a:rPr lang="en-US" sz="1400" dirty="0">
                <a:solidFill>
                  <a:schemeClr val="bg1">
                    <a:lumMod val="75000"/>
                  </a:schemeClr>
                </a:solidFill>
              </a:rPr>
              <a:t>Glass Configuration tools”, 2014, PPG Industries, Retrieved from http://construct.ppg.com.</a:t>
            </a:r>
          </a:p>
          <a:p>
            <a:pPr algn="ctr"/>
            <a:endParaRPr lang="en-US" sz="2400" b="1" dirty="0" smtClean="0">
              <a:solidFill>
                <a:schemeClr val="bg1"/>
              </a:solidFill>
            </a:endParaRPr>
          </a:p>
        </p:txBody>
      </p:sp>
    </p:spTree>
    <p:extLst>
      <p:ext uri="{BB962C8B-B14F-4D97-AF65-F5344CB8AC3E}">
        <p14:creationId xmlns:p14="http://schemas.microsoft.com/office/powerpoint/2010/main" val="40067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animEffect transition="in" filter="fade">
                                      <p:cBhvr>
                                        <p:cTn id="15" dur="500"/>
                                        <p:tgtEl>
                                          <p:spTgt spid="1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9144000" y="-71628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71628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2"/>
          <p:cNvSpPr/>
          <p:nvPr/>
        </p:nvSpPr>
        <p:spPr>
          <a:xfrm>
            <a:off x="18288000" y="-71628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Total Cooling Load &amp; Heat Gain</a:t>
            </a:r>
            <a:endParaRPr lang="en-US" i="1" u="sng" dirty="0">
              <a:solidFill>
                <a:schemeClr val="bg1">
                  <a:lumMod val="85000"/>
                </a:schemeClr>
              </a:solidFill>
            </a:endParaRPr>
          </a:p>
        </p:txBody>
      </p:sp>
      <p:sp>
        <p:nvSpPr>
          <p:cNvPr id="28" name="TextBox 27"/>
          <p:cNvSpPr txBox="1"/>
          <p:nvPr/>
        </p:nvSpPr>
        <p:spPr>
          <a:xfrm>
            <a:off x="-30889"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Solar Heat Gain for Summer</a:t>
            </a:r>
            <a:endParaRPr lang="en-US" i="1" u="sng" dirty="0">
              <a:solidFill>
                <a:schemeClr val="bg1">
                  <a:lumMod val="85000"/>
                </a:schemeClr>
              </a:solidFill>
            </a:endParaRPr>
          </a:p>
        </p:txBody>
      </p:sp>
      <p:sp>
        <p:nvSpPr>
          <p:cNvPr id="29" name="TextBox 28"/>
          <p:cNvSpPr txBox="1"/>
          <p:nvPr/>
        </p:nvSpPr>
        <p:spPr>
          <a:xfrm>
            <a:off x="9144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Cooling Load for Summer</a:t>
            </a:r>
            <a:endParaRPr lang="en-US" i="1" u="sng" dirty="0">
              <a:solidFill>
                <a:schemeClr val="bg1">
                  <a:lumMod val="8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13309245"/>
              </p:ext>
            </p:extLst>
          </p:nvPr>
        </p:nvGraphicFramePr>
        <p:xfrm>
          <a:off x="19669626" y="1828800"/>
          <a:ext cx="6380747" cy="1483360"/>
        </p:xfrm>
        <a:graphic>
          <a:graphicData uri="http://schemas.openxmlformats.org/drawingml/2006/table">
            <a:tbl>
              <a:tblPr firstRow="1" bandRow="1">
                <a:tableStyleId>{073A0DAA-6AF3-43AB-8588-CEC1D06C72B9}</a:tableStyleId>
              </a:tblPr>
              <a:tblGrid>
                <a:gridCol w="2590680"/>
                <a:gridCol w="3790067"/>
              </a:tblGrid>
              <a:tr h="370840">
                <a:tc>
                  <a:txBody>
                    <a:bodyPr/>
                    <a:lstStyle/>
                    <a:p>
                      <a:r>
                        <a:rPr lang="en-US" dirty="0" smtClean="0"/>
                        <a:t>June, 21</a:t>
                      </a:r>
                      <a:endParaRPr lang="en-US" dirty="0"/>
                    </a:p>
                  </a:txBody>
                  <a:tcPr/>
                </a:tc>
                <a:tc>
                  <a:txBody>
                    <a:bodyPr/>
                    <a:lstStyle/>
                    <a:p>
                      <a:r>
                        <a:rPr lang="en-US" dirty="0" smtClean="0"/>
                        <a:t>Total </a:t>
                      </a:r>
                      <a:r>
                        <a:rPr lang="en-US" dirty="0" smtClean="0">
                          <a:solidFill>
                            <a:srgbClr val="00B0F0"/>
                          </a:solidFill>
                        </a:rPr>
                        <a:t>Cooling Load </a:t>
                      </a:r>
                      <a:r>
                        <a:rPr lang="en-US" dirty="0" smtClean="0"/>
                        <a:t>&amp; </a:t>
                      </a:r>
                      <a:r>
                        <a:rPr lang="en-US" dirty="0" smtClean="0">
                          <a:solidFill>
                            <a:srgbClr val="FF0000"/>
                          </a:solidFill>
                        </a:rPr>
                        <a:t>Heat Gain</a:t>
                      </a:r>
                      <a:endParaRPr lang="en-US" dirty="0">
                        <a:solidFill>
                          <a:srgbClr val="FF0000"/>
                        </a:solidFill>
                      </a:endParaRPr>
                    </a:p>
                  </a:txBody>
                  <a:tcPr/>
                </a:tc>
              </a:tr>
              <a:tr h="370840">
                <a:tc>
                  <a:txBody>
                    <a:bodyPr/>
                    <a:lstStyle/>
                    <a:p>
                      <a:r>
                        <a:rPr lang="en-US" dirty="0" smtClean="0"/>
                        <a:t>Existing Glazing - Double</a:t>
                      </a:r>
                      <a:endParaRPr lang="en-US" dirty="0"/>
                    </a:p>
                  </a:txBody>
                  <a:tcPr/>
                </a:tc>
                <a:tc>
                  <a:txBody>
                    <a:bodyPr/>
                    <a:lstStyle/>
                    <a:p>
                      <a:r>
                        <a:rPr lang="en-US" dirty="0" smtClean="0"/>
                        <a:t>322055.9 BTU</a:t>
                      </a:r>
                      <a:endParaRPr lang="en-US" dirty="0"/>
                    </a:p>
                  </a:txBody>
                  <a:tcPr/>
                </a:tc>
              </a:tr>
              <a:tr h="370840">
                <a:tc>
                  <a:txBody>
                    <a:bodyPr/>
                    <a:lstStyle/>
                    <a:p>
                      <a:r>
                        <a:rPr lang="en-US" dirty="0" smtClean="0"/>
                        <a:t>Proposed Type 1</a:t>
                      </a:r>
                      <a:r>
                        <a:rPr lang="en-US" baseline="0" dirty="0" smtClean="0"/>
                        <a:t> - Triple</a:t>
                      </a:r>
                      <a:endParaRPr lang="en-US" dirty="0"/>
                    </a:p>
                  </a:txBody>
                  <a:tcPr/>
                </a:tc>
                <a:tc>
                  <a:txBody>
                    <a:bodyPr/>
                    <a:lstStyle/>
                    <a:p>
                      <a:r>
                        <a:rPr lang="en-US" dirty="0" smtClean="0"/>
                        <a:t>168500.8 BTU</a:t>
                      </a:r>
                      <a:endParaRPr lang="en-US" dirty="0"/>
                    </a:p>
                  </a:txBody>
                  <a:tcPr/>
                </a:tc>
              </a:tr>
              <a:tr h="370840">
                <a:tc>
                  <a:txBody>
                    <a:bodyPr/>
                    <a:lstStyle/>
                    <a:p>
                      <a:r>
                        <a:rPr lang="en-US" dirty="0" smtClean="0"/>
                        <a:t>Proposed</a:t>
                      </a:r>
                      <a:r>
                        <a:rPr lang="en-US" baseline="0" dirty="0" smtClean="0"/>
                        <a:t> Type 2 - Single</a:t>
                      </a:r>
                      <a:endParaRPr lang="en-US" dirty="0"/>
                    </a:p>
                  </a:txBody>
                  <a:tcPr/>
                </a:tc>
                <a:tc>
                  <a:txBody>
                    <a:bodyPr/>
                    <a:lstStyle/>
                    <a:p>
                      <a:r>
                        <a:rPr lang="en-US" dirty="0" smtClean="0"/>
                        <a:t>455729.3 BTU</a:t>
                      </a:r>
                      <a:endParaRPr lang="en-US" dirty="0"/>
                    </a:p>
                  </a:txBody>
                  <a:tcPr/>
                </a:tc>
              </a:tr>
            </a:tbl>
          </a:graphicData>
        </a:graphic>
      </p:graphicFrame>
      <p:graphicFrame>
        <p:nvGraphicFramePr>
          <p:cNvPr id="38" name="Chart 37"/>
          <p:cNvGraphicFramePr>
            <a:graphicFrameLocks/>
          </p:cNvGraphicFramePr>
          <p:nvPr>
            <p:extLst>
              <p:ext uri="{D42A27DB-BD31-4B8C-83A1-F6EECF244321}">
                <p14:modId xmlns:p14="http://schemas.microsoft.com/office/powerpoint/2010/main" val="1694625277"/>
              </p:ext>
            </p:extLst>
          </p:nvPr>
        </p:nvGraphicFramePr>
        <p:xfrm>
          <a:off x="228599" y="1371600"/>
          <a:ext cx="8543925" cy="533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38"/>
          <p:cNvGraphicFramePr>
            <a:graphicFrameLocks/>
          </p:cNvGraphicFramePr>
          <p:nvPr>
            <p:extLst>
              <p:ext uri="{D42A27DB-BD31-4B8C-83A1-F6EECF244321}">
                <p14:modId xmlns:p14="http://schemas.microsoft.com/office/powerpoint/2010/main" val="3558258608"/>
              </p:ext>
            </p:extLst>
          </p:nvPr>
        </p:nvGraphicFramePr>
        <p:xfrm>
          <a:off x="9296400" y="1369105"/>
          <a:ext cx="8839199" cy="54115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585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9144000" y="-71628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p:cNvSpPr/>
          <p:nvPr/>
        </p:nvSpPr>
        <p:spPr>
          <a:xfrm>
            <a:off x="0" y="-71628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2"/>
          <p:cNvSpPr/>
          <p:nvPr/>
        </p:nvSpPr>
        <p:spPr>
          <a:xfrm>
            <a:off x="18288000" y="-71628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5" y="-3810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b="1" dirty="0" smtClean="0">
                <a:solidFill>
                  <a:schemeClr val="bg1">
                    <a:lumMod val="75000"/>
                  </a:schemeClr>
                </a:solidFill>
                <a:latin typeface="+mn-lt"/>
              </a:rPr>
              <a:t>Mechanical Breadth</a:t>
            </a:r>
            <a:endParaRPr lang="en-US" sz="2800" b="1" dirty="0">
              <a:solidFill>
                <a:schemeClr val="bg1">
                  <a:lumMod val="7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25" name="TextBox 24"/>
          <p:cNvSpPr txBox="1"/>
          <p:nvPr/>
        </p:nvSpPr>
        <p:spPr>
          <a:xfrm>
            <a:off x="18288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Total Cooling Load &amp; Heat Gain</a:t>
            </a:r>
            <a:endParaRPr lang="en-US" i="1" u="sng" dirty="0">
              <a:solidFill>
                <a:schemeClr val="bg1">
                  <a:lumMod val="85000"/>
                </a:schemeClr>
              </a:solidFill>
            </a:endParaRPr>
          </a:p>
        </p:txBody>
      </p:sp>
      <p:sp>
        <p:nvSpPr>
          <p:cNvPr id="28" name="TextBox 27"/>
          <p:cNvSpPr txBox="1"/>
          <p:nvPr/>
        </p:nvSpPr>
        <p:spPr>
          <a:xfrm>
            <a:off x="-30889"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Solar Heat Gain for Winter</a:t>
            </a:r>
            <a:endParaRPr lang="en-US" i="1" u="sng" dirty="0">
              <a:solidFill>
                <a:schemeClr val="bg1">
                  <a:lumMod val="85000"/>
                </a:schemeClr>
              </a:solidFill>
            </a:endParaRPr>
          </a:p>
        </p:txBody>
      </p:sp>
      <p:sp>
        <p:nvSpPr>
          <p:cNvPr id="29" name="TextBox 28"/>
          <p:cNvSpPr txBox="1"/>
          <p:nvPr/>
        </p:nvSpPr>
        <p:spPr>
          <a:xfrm>
            <a:off x="9144000" y="838200"/>
            <a:ext cx="9144000" cy="430887"/>
          </a:xfrm>
          <a:prstGeom prst="rect">
            <a:avLst/>
          </a:prstGeom>
          <a:noFill/>
        </p:spPr>
        <p:txBody>
          <a:bodyPr wrap="square" rtlCol="0">
            <a:spAutoFit/>
          </a:bodyPr>
          <a:lstStyle/>
          <a:p>
            <a:pPr algn="ctr"/>
            <a:r>
              <a:rPr lang="en-US" i="1" u="sng" dirty="0" smtClean="0">
                <a:solidFill>
                  <a:schemeClr val="bg1">
                    <a:lumMod val="85000"/>
                  </a:schemeClr>
                </a:solidFill>
              </a:rPr>
              <a:t>Cooling Load for winter</a:t>
            </a:r>
            <a:endParaRPr lang="en-US" i="1" u="sng" dirty="0">
              <a:solidFill>
                <a:schemeClr val="bg1">
                  <a:lumMod val="85000"/>
                </a:schemeClr>
              </a:solidFill>
            </a:endParaRPr>
          </a:p>
        </p:txBody>
      </p:sp>
      <p:graphicFrame>
        <p:nvGraphicFramePr>
          <p:cNvPr id="22" name="Chart 21"/>
          <p:cNvGraphicFramePr>
            <a:graphicFrameLocks/>
          </p:cNvGraphicFramePr>
          <p:nvPr>
            <p:extLst>
              <p:ext uri="{D42A27DB-BD31-4B8C-83A1-F6EECF244321}">
                <p14:modId xmlns:p14="http://schemas.microsoft.com/office/powerpoint/2010/main" val="2586388621"/>
              </p:ext>
            </p:extLst>
          </p:nvPr>
        </p:nvGraphicFramePr>
        <p:xfrm>
          <a:off x="152400" y="1447800"/>
          <a:ext cx="8763000" cy="525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591980643"/>
              </p:ext>
            </p:extLst>
          </p:nvPr>
        </p:nvGraphicFramePr>
        <p:xfrm>
          <a:off x="9163050" y="1269087"/>
          <a:ext cx="8972550" cy="54365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4057672420"/>
              </p:ext>
            </p:extLst>
          </p:nvPr>
        </p:nvGraphicFramePr>
        <p:xfrm>
          <a:off x="19669626" y="1828800"/>
          <a:ext cx="6380747" cy="1483360"/>
        </p:xfrm>
        <a:graphic>
          <a:graphicData uri="http://schemas.openxmlformats.org/drawingml/2006/table">
            <a:tbl>
              <a:tblPr firstRow="1" bandRow="1">
                <a:tableStyleId>{073A0DAA-6AF3-43AB-8588-CEC1D06C72B9}</a:tableStyleId>
              </a:tblPr>
              <a:tblGrid>
                <a:gridCol w="2590680"/>
                <a:gridCol w="3790067"/>
              </a:tblGrid>
              <a:tr h="370840">
                <a:tc>
                  <a:txBody>
                    <a:bodyPr/>
                    <a:lstStyle/>
                    <a:p>
                      <a:r>
                        <a:rPr lang="en-US" dirty="0" smtClean="0"/>
                        <a:t>December, 21</a:t>
                      </a:r>
                      <a:endParaRPr lang="en-US" dirty="0"/>
                    </a:p>
                  </a:txBody>
                  <a:tcPr/>
                </a:tc>
                <a:tc>
                  <a:txBody>
                    <a:bodyPr/>
                    <a:lstStyle/>
                    <a:p>
                      <a:r>
                        <a:rPr lang="en-US" dirty="0" smtClean="0"/>
                        <a:t>Total </a:t>
                      </a:r>
                      <a:r>
                        <a:rPr lang="en-US" dirty="0" smtClean="0">
                          <a:solidFill>
                            <a:srgbClr val="00B0F0"/>
                          </a:solidFill>
                        </a:rPr>
                        <a:t>Cooling Load </a:t>
                      </a:r>
                      <a:r>
                        <a:rPr lang="en-US" dirty="0" smtClean="0"/>
                        <a:t>&amp; </a:t>
                      </a:r>
                      <a:r>
                        <a:rPr lang="en-US" dirty="0" smtClean="0">
                          <a:solidFill>
                            <a:srgbClr val="FF0000"/>
                          </a:solidFill>
                        </a:rPr>
                        <a:t>Heat Gain</a:t>
                      </a:r>
                      <a:endParaRPr lang="en-US" dirty="0">
                        <a:solidFill>
                          <a:srgbClr val="FF0000"/>
                        </a:solidFill>
                      </a:endParaRPr>
                    </a:p>
                  </a:txBody>
                  <a:tcPr/>
                </a:tc>
              </a:tr>
              <a:tr h="370840">
                <a:tc>
                  <a:txBody>
                    <a:bodyPr/>
                    <a:lstStyle/>
                    <a:p>
                      <a:r>
                        <a:rPr lang="en-US" dirty="0" smtClean="0"/>
                        <a:t>Existing Glazing - Double</a:t>
                      </a:r>
                      <a:endParaRPr lang="en-US" dirty="0"/>
                    </a:p>
                  </a:txBody>
                  <a:tcPr/>
                </a:tc>
                <a:tc>
                  <a:txBody>
                    <a:bodyPr/>
                    <a:lstStyle/>
                    <a:p>
                      <a:r>
                        <a:rPr lang="en-US" dirty="0" smtClean="0"/>
                        <a:t>158137 BTU</a:t>
                      </a:r>
                      <a:endParaRPr lang="en-US" dirty="0"/>
                    </a:p>
                  </a:txBody>
                  <a:tcPr/>
                </a:tc>
              </a:tr>
              <a:tr h="370840">
                <a:tc>
                  <a:txBody>
                    <a:bodyPr/>
                    <a:lstStyle/>
                    <a:p>
                      <a:r>
                        <a:rPr lang="en-US" dirty="0" smtClean="0"/>
                        <a:t>Proposed Type 1</a:t>
                      </a:r>
                      <a:r>
                        <a:rPr lang="en-US" baseline="0" dirty="0" smtClean="0"/>
                        <a:t> - Triple</a:t>
                      </a:r>
                      <a:endParaRPr lang="en-US" dirty="0"/>
                    </a:p>
                  </a:txBody>
                  <a:tcPr/>
                </a:tc>
                <a:tc>
                  <a:txBody>
                    <a:bodyPr/>
                    <a:lstStyle/>
                    <a:p>
                      <a:r>
                        <a:rPr lang="en-US" dirty="0" smtClean="0"/>
                        <a:t>102726.3 BTU</a:t>
                      </a:r>
                      <a:endParaRPr lang="en-US" dirty="0"/>
                    </a:p>
                  </a:txBody>
                  <a:tcPr/>
                </a:tc>
              </a:tr>
              <a:tr h="370840">
                <a:tc>
                  <a:txBody>
                    <a:bodyPr/>
                    <a:lstStyle/>
                    <a:p>
                      <a:r>
                        <a:rPr lang="en-US" dirty="0" smtClean="0"/>
                        <a:t>Proposed</a:t>
                      </a:r>
                      <a:r>
                        <a:rPr lang="en-US" baseline="0" dirty="0" smtClean="0"/>
                        <a:t> Type 2 - Single</a:t>
                      </a:r>
                      <a:endParaRPr lang="en-US" dirty="0"/>
                    </a:p>
                  </a:txBody>
                  <a:tcPr/>
                </a:tc>
                <a:tc>
                  <a:txBody>
                    <a:bodyPr/>
                    <a:lstStyle/>
                    <a:p>
                      <a:r>
                        <a:rPr lang="en-US" dirty="0" smtClean="0"/>
                        <a:t>311800.5 BTU</a:t>
                      </a:r>
                      <a:endParaRPr lang="en-US" dirty="0"/>
                    </a:p>
                  </a:txBody>
                  <a:tcPr/>
                </a:tc>
              </a:tr>
            </a:tbl>
          </a:graphicData>
        </a:graphic>
      </p:graphicFrame>
    </p:spTree>
    <p:extLst>
      <p:ext uri="{BB962C8B-B14F-4D97-AF65-F5344CB8AC3E}">
        <p14:creationId xmlns:p14="http://schemas.microsoft.com/office/powerpoint/2010/main" val="72844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a:t>
            </a:r>
            <a:r>
              <a:rPr lang="en-US" sz="2800" b="1" dirty="0" smtClean="0">
                <a:solidFill>
                  <a:schemeClr val="tx1">
                    <a:lumMod val="75000"/>
                    <a:lumOff val="25000"/>
                  </a:schemeClr>
                </a:solidFill>
                <a:latin typeface="+mn-lt"/>
              </a:rPr>
              <a:t>│</a:t>
            </a:r>
            <a:r>
              <a:rPr lang="en-US" sz="2800" b="1" dirty="0" smtClean="0">
                <a:solidFill>
                  <a:schemeClr val="bg1">
                    <a:lumMod val="75000"/>
                  </a:schemeClr>
                </a:solidFill>
                <a:latin typeface="+mn-lt"/>
              </a:rPr>
              <a:t>   </a:t>
            </a:r>
            <a:r>
              <a:rPr lang="en-US" sz="2800" dirty="0" smtClean="0">
                <a:solidFill>
                  <a:schemeClr val="tx1">
                    <a:lumMod val="75000"/>
                    <a:lumOff val="25000"/>
                  </a:schemeClr>
                </a:solidFill>
                <a:latin typeface="+mn-lt"/>
              </a:rPr>
              <a:t>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19" name="TextBox 18"/>
          <p:cNvSpPr txBox="1"/>
          <p:nvPr/>
        </p:nvSpPr>
        <p:spPr>
          <a:xfrm>
            <a:off x="10534649" y="1323036"/>
            <a:ext cx="7358314" cy="1508105"/>
          </a:xfrm>
          <a:prstGeom prst="rect">
            <a:avLst/>
          </a:prstGeom>
          <a:noFill/>
        </p:spPr>
        <p:txBody>
          <a:bodyPr wrap="square" rtlCol="0">
            <a:spAutoFit/>
          </a:bodyPr>
          <a:lstStyle/>
          <a:p>
            <a:r>
              <a:rPr lang="en-US" sz="1800" b="1" dirty="0" smtClean="0">
                <a:solidFill>
                  <a:schemeClr val="bg1">
                    <a:lumMod val="75000"/>
                  </a:schemeClr>
                </a:solidFill>
                <a:latin typeface="+mn-lt"/>
              </a:rPr>
              <a:t>Lighting Depth  │   Main Lobby</a:t>
            </a:r>
          </a:p>
          <a:p>
            <a:r>
              <a:rPr lang="en-US" sz="1800" b="1" dirty="0">
                <a:latin typeface="+mn-lt"/>
              </a:rPr>
              <a:t>Lighting Depth  </a:t>
            </a:r>
            <a:r>
              <a:rPr lang="en-US" sz="1800" b="1" dirty="0">
                <a:solidFill>
                  <a:schemeClr val="bg1">
                    <a:lumMod val="75000"/>
                  </a:schemeClr>
                </a:solidFill>
                <a:latin typeface="+mn-lt"/>
              </a:rPr>
              <a:t>│   </a:t>
            </a:r>
            <a:r>
              <a:rPr lang="en-US" sz="1800" b="1" dirty="0" smtClean="0">
                <a:solidFill>
                  <a:schemeClr val="bg1">
                    <a:lumMod val="75000"/>
                  </a:schemeClr>
                </a:solidFill>
                <a:latin typeface="+mn-lt"/>
              </a:rPr>
              <a:t>Performance Hall</a:t>
            </a:r>
            <a:endParaRPr lang="en-US" sz="1800" b="1" dirty="0">
              <a:solidFill>
                <a:schemeClr val="bg1">
                  <a:lumMod val="75000"/>
                </a:schemeClr>
              </a:solidFill>
              <a:latin typeface="+mn-lt"/>
            </a:endParaRPr>
          </a:p>
          <a:p>
            <a:r>
              <a:rPr lang="en-US" sz="1800" b="1" dirty="0">
                <a:latin typeface="+mn-lt"/>
              </a:rPr>
              <a:t>Lighting Depth  </a:t>
            </a:r>
            <a:r>
              <a:rPr lang="en-US" sz="1800" b="1" dirty="0">
                <a:solidFill>
                  <a:schemeClr val="bg1">
                    <a:lumMod val="75000"/>
                  </a:schemeClr>
                </a:solidFill>
                <a:latin typeface="+mn-lt"/>
              </a:rPr>
              <a:t>│   </a:t>
            </a:r>
            <a:r>
              <a:rPr lang="en-US" sz="1800" b="1" dirty="0" smtClean="0">
                <a:solidFill>
                  <a:schemeClr val="bg1">
                    <a:lumMod val="75000"/>
                  </a:schemeClr>
                </a:solidFill>
                <a:latin typeface="+mn-lt"/>
              </a:rPr>
              <a:t>Performance Penthouse</a:t>
            </a:r>
            <a:endParaRPr lang="en-US" sz="1800" b="1" dirty="0">
              <a:solidFill>
                <a:schemeClr val="bg1">
                  <a:lumMod val="75000"/>
                </a:schemeClr>
              </a:solidFill>
              <a:latin typeface="+mn-lt"/>
            </a:endParaRPr>
          </a:p>
          <a:p>
            <a:r>
              <a:rPr lang="en-US" sz="1800" b="1" dirty="0">
                <a:latin typeface="+mn-lt"/>
              </a:rPr>
              <a:t>Lighting Depth  </a:t>
            </a:r>
            <a:r>
              <a:rPr lang="en-US" sz="1800" b="1" dirty="0">
                <a:solidFill>
                  <a:schemeClr val="bg1">
                    <a:lumMod val="75000"/>
                  </a:schemeClr>
                </a:solidFill>
                <a:latin typeface="+mn-lt"/>
              </a:rPr>
              <a:t>│   </a:t>
            </a:r>
            <a:r>
              <a:rPr lang="en-US" sz="1800" b="1" dirty="0" smtClean="0">
                <a:solidFill>
                  <a:schemeClr val="bg1">
                    <a:lumMod val="75000"/>
                  </a:schemeClr>
                </a:solidFill>
                <a:latin typeface="+mn-lt"/>
              </a:rPr>
              <a:t>Courtyard</a:t>
            </a:r>
            <a:endParaRPr lang="en-US" sz="1800" b="1" dirty="0">
              <a:solidFill>
                <a:schemeClr val="bg1">
                  <a:lumMod val="75000"/>
                </a:schemeClr>
              </a:solidFill>
              <a:latin typeface="+mn-lt"/>
            </a:endParaRPr>
          </a:p>
          <a:p>
            <a:endParaRPr lang="en-US" sz="2000" dirty="0">
              <a:solidFill>
                <a:schemeClr val="tx1">
                  <a:lumMod val="75000"/>
                  <a:lumOff val="25000"/>
                </a:schemeClr>
              </a:solidFill>
              <a:latin typeface="+mn-lt"/>
            </a:endParaRPr>
          </a:p>
        </p:txBody>
      </p:sp>
      <p:sp>
        <p:nvSpPr>
          <p:cNvPr id="20" name="TextBox 19"/>
          <p:cNvSpPr txBox="1"/>
          <p:nvPr/>
        </p:nvSpPr>
        <p:spPr>
          <a:xfrm>
            <a:off x="10463463" y="2971800"/>
            <a:ext cx="7976937" cy="1231106"/>
          </a:xfrm>
          <a:prstGeom prst="rect">
            <a:avLst/>
          </a:prstGeom>
          <a:noFill/>
        </p:spPr>
        <p:txBody>
          <a:bodyPr wrap="square" rtlCol="0">
            <a:spAutoFit/>
          </a:bodyPr>
          <a:lstStyle/>
          <a:p>
            <a:r>
              <a:rPr lang="en-US" sz="1800" b="1" dirty="0" smtClean="0">
                <a:solidFill>
                  <a:schemeClr val="bg1">
                    <a:lumMod val="75000"/>
                  </a:schemeClr>
                </a:solidFill>
                <a:latin typeface="+mn-lt"/>
              </a:rPr>
              <a:t>Electrical Depth │   Size reduction of Emergency Generator</a:t>
            </a:r>
          </a:p>
          <a:p>
            <a:r>
              <a:rPr lang="en-US" sz="1800" b="1" dirty="0">
                <a:latin typeface="+mn-lt"/>
              </a:rPr>
              <a:t>Lighting Depth  </a:t>
            </a:r>
            <a:r>
              <a:rPr lang="en-US" sz="1800" b="1" dirty="0" smtClean="0">
                <a:latin typeface="+mn-lt"/>
              </a:rPr>
              <a:t> </a:t>
            </a:r>
            <a:r>
              <a:rPr lang="en-US" sz="1800" b="1" dirty="0" smtClean="0">
                <a:solidFill>
                  <a:schemeClr val="bg1">
                    <a:lumMod val="75000"/>
                  </a:schemeClr>
                </a:solidFill>
                <a:latin typeface="+mn-lt"/>
              </a:rPr>
              <a:t>│   MCB for Main Distribution Switchboard</a:t>
            </a:r>
            <a:endParaRPr lang="en-US" sz="1800" b="1" dirty="0">
              <a:solidFill>
                <a:schemeClr val="bg1">
                  <a:lumMod val="75000"/>
                </a:schemeClr>
              </a:solidFill>
              <a:latin typeface="+mn-lt"/>
            </a:endParaRPr>
          </a:p>
          <a:p>
            <a:r>
              <a:rPr lang="en-US" sz="1800" b="1" dirty="0">
                <a:latin typeface="+mn-lt"/>
              </a:rPr>
              <a:t>Lighting Depth  </a:t>
            </a:r>
            <a:r>
              <a:rPr lang="en-US" sz="1800" b="1" dirty="0" smtClean="0">
                <a:latin typeface="+mn-lt"/>
              </a:rPr>
              <a:t> </a:t>
            </a:r>
            <a:r>
              <a:rPr lang="en-US" sz="1800" b="1" dirty="0" smtClean="0">
                <a:solidFill>
                  <a:schemeClr val="bg1">
                    <a:lumMod val="75000"/>
                  </a:schemeClr>
                </a:solidFill>
                <a:latin typeface="+mn-lt"/>
              </a:rPr>
              <a:t>│   High-Efficiency dry-type Transformer</a:t>
            </a:r>
          </a:p>
          <a:p>
            <a:endParaRPr lang="en-US" sz="2000" dirty="0">
              <a:solidFill>
                <a:schemeClr val="tx1">
                  <a:lumMod val="75000"/>
                  <a:lumOff val="25000"/>
                </a:schemeClr>
              </a:solidFill>
              <a:latin typeface="+mn-lt"/>
            </a:endParaRPr>
          </a:p>
        </p:txBody>
      </p:sp>
      <p:sp>
        <p:nvSpPr>
          <p:cNvPr id="21" name="TextBox 20"/>
          <p:cNvSpPr txBox="1"/>
          <p:nvPr/>
        </p:nvSpPr>
        <p:spPr>
          <a:xfrm>
            <a:off x="10180175" y="4230469"/>
            <a:ext cx="8097434" cy="646331"/>
          </a:xfrm>
          <a:prstGeom prst="rect">
            <a:avLst/>
          </a:prstGeom>
          <a:noFill/>
        </p:spPr>
        <p:txBody>
          <a:bodyPr wrap="square" rtlCol="0">
            <a:spAutoFit/>
          </a:bodyPr>
          <a:lstStyle/>
          <a:p>
            <a:r>
              <a:rPr lang="en-US" sz="1800" b="1" dirty="0" smtClean="0">
                <a:solidFill>
                  <a:schemeClr val="bg1">
                    <a:lumMod val="75000"/>
                  </a:schemeClr>
                </a:solidFill>
                <a:latin typeface="+mn-lt"/>
              </a:rPr>
              <a:t>Acoustical Breadth │   Reverberation Time  &amp; Bass Ratio </a:t>
            </a:r>
          </a:p>
          <a:p>
            <a:r>
              <a:rPr lang="en-US" sz="1800" b="1" dirty="0">
                <a:latin typeface="+mn-lt"/>
              </a:rPr>
              <a:t>Acoustical </a:t>
            </a:r>
            <a:r>
              <a:rPr lang="en-US" sz="1800" b="1" dirty="0" smtClean="0">
                <a:latin typeface="+mn-lt"/>
              </a:rPr>
              <a:t>Breadth       </a:t>
            </a:r>
            <a:r>
              <a:rPr lang="en-US" sz="1800" b="1" dirty="0" smtClean="0">
                <a:solidFill>
                  <a:schemeClr val="bg1">
                    <a:lumMod val="75000"/>
                  </a:schemeClr>
                </a:solidFill>
                <a:latin typeface="+mn-lt"/>
              </a:rPr>
              <a:t>for Performance Hall</a:t>
            </a:r>
            <a:endParaRPr lang="en-US" sz="1800" dirty="0">
              <a:solidFill>
                <a:schemeClr val="tx1">
                  <a:lumMod val="75000"/>
                  <a:lumOff val="25000"/>
                </a:schemeClr>
              </a:solidFill>
              <a:latin typeface="+mn-lt"/>
            </a:endParaRPr>
          </a:p>
        </p:txBody>
      </p:sp>
      <p:sp>
        <p:nvSpPr>
          <p:cNvPr id="22" name="TextBox 21"/>
          <p:cNvSpPr txBox="1"/>
          <p:nvPr/>
        </p:nvSpPr>
        <p:spPr>
          <a:xfrm>
            <a:off x="10050896" y="5188803"/>
            <a:ext cx="8233063" cy="646331"/>
          </a:xfrm>
          <a:prstGeom prst="rect">
            <a:avLst/>
          </a:prstGeom>
          <a:noFill/>
        </p:spPr>
        <p:txBody>
          <a:bodyPr wrap="square" rtlCol="0">
            <a:spAutoFit/>
          </a:bodyPr>
          <a:lstStyle/>
          <a:p>
            <a:r>
              <a:rPr lang="en-US" sz="1800" b="1" dirty="0" smtClean="0">
                <a:solidFill>
                  <a:schemeClr val="bg1">
                    <a:lumMod val="75000"/>
                  </a:schemeClr>
                </a:solidFill>
                <a:latin typeface="+mn-lt"/>
              </a:rPr>
              <a:t>Mechanical Breadth │   Solar Heat Gain &amp; Cooling Load of Different </a:t>
            </a:r>
            <a:r>
              <a:rPr lang="en-US" sz="1800" b="1" dirty="0" smtClean="0">
                <a:latin typeface="+mn-lt"/>
              </a:rPr>
              <a:t>Mechanical </a:t>
            </a:r>
            <a:r>
              <a:rPr lang="en-US" sz="1800" b="1" dirty="0" err="1">
                <a:latin typeface="+mn-lt"/>
              </a:rPr>
              <a:t>Mechanical</a:t>
            </a:r>
            <a:r>
              <a:rPr lang="en-US" sz="1800" b="1" dirty="0">
                <a:latin typeface="+mn-lt"/>
              </a:rPr>
              <a:t> Breadth │ </a:t>
            </a:r>
            <a:r>
              <a:rPr lang="en-US" sz="1800" b="1" dirty="0" smtClean="0">
                <a:solidFill>
                  <a:schemeClr val="bg1">
                    <a:lumMod val="75000"/>
                  </a:schemeClr>
                </a:solidFill>
                <a:latin typeface="+mn-lt"/>
              </a:rPr>
              <a:t>Glazing type on the Corridor</a:t>
            </a:r>
          </a:p>
        </p:txBody>
      </p:sp>
    </p:spTree>
    <p:extLst>
      <p:ext uri="{BB962C8B-B14F-4D97-AF65-F5344CB8AC3E}">
        <p14:creationId xmlns:p14="http://schemas.microsoft.com/office/powerpoint/2010/main" val="1247496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Lighting Depth  │   Main Lobby</a:t>
            </a:r>
            <a:endParaRPr lang="en-US" sz="2800" dirty="0">
              <a:solidFill>
                <a:schemeClr val="tx1">
                  <a:lumMod val="75000"/>
                  <a:lumOff val="2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sp>
        <p:nvSpPr>
          <p:cNvPr id="17" name="TextBox 16"/>
          <p:cNvSpPr txBox="1"/>
          <p:nvPr/>
        </p:nvSpPr>
        <p:spPr>
          <a:xfrm>
            <a:off x="10534649" y="1323036"/>
            <a:ext cx="7358314" cy="1508105"/>
          </a:xfrm>
          <a:prstGeom prst="rect">
            <a:avLst/>
          </a:prstGeom>
          <a:noFill/>
        </p:spPr>
        <p:txBody>
          <a:bodyPr wrap="square" rtlCol="0">
            <a:spAutoFit/>
          </a:bodyPr>
          <a:lstStyle/>
          <a:p>
            <a:r>
              <a:rPr lang="en-US" sz="1800" b="1" dirty="0" smtClean="0">
                <a:solidFill>
                  <a:schemeClr val="bg1">
                    <a:lumMod val="75000"/>
                  </a:schemeClr>
                </a:solidFill>
                <a:latin typeface="+mn-lt"/>
              </a:rPr>
              <a:t>Lighting Depth  │   Main Lobby</a:t>
            </a:r>
          </a:p>
          <a:p>
            <a:r>
              <a:rPr lang="en-US" sz="1800" b="1" dirty="0">
                <a:latin typeface="+mn-lt"/>
              </a:rPr>
              <a:t>Lighting Depth  </a:t>
            </a:r>
            <a:r>
              <a:rPr lang="en-US" sz="1800" b="1" dirty="0">
                <a:solidFill>
                  <a:schemeClr val="bg1">
                    <a:lumMod val="75000"/>
                  </a:schemeClr>
                </a:solidFill>
                <a:latin typeface="+mn-lt"/>
              </a:rPr>
              <a:t>│   </a:t>
            </a:r>
            <a:r>
              <a:rPr lang="en-US" sz="1800" b="1" dirty="0" smtClean="0">
                <a:solidFill>
                  <a:schemeClr val="bg1">
                    <a:lumMod val="75000"/>
                  </a:schemeClr>
                </a:solidFill>
                <a:latin typeface="+mn-lt"/>
              </a:rPr>
              <a:t>Performance Hall</a:t>
            </a:r>
            <a:endParaRPr lang="en-US" sz="1800" b="1" dirty="0">
              <a:solidFill>
                <a:schemeClr val="bg1">
                  <a:lumMod val="75000"/>
                </a:schemeClr>
              </a:solidFill>
              <a:latin typeface="+mn-lt"/>
            </a:endParaRPr>
          </a:p>
          <a:p>
            <a:r>
              <a:rPr lang="en-US" sz="1800" b="1" dirty="0">
                <a:latin typeface="+mn-lt"/>
              </a:rPr>
              <a:t>Lighting Depth  </a:t>
            </a:r>
            <a:r>
              <a:rPr lang="en-US" sz="1800" b="1" dirty="0">
                <a:solidFill>
                  <a:schemeClr val="bg1">
                    <a:lumMod val="75000"/>
                  </a:schemeClr>
                </a:solidFill>
                <a:latin typeface="+mn-lt"/>
              </a:rPr>
              <a:t>│   </a:t>
            </a:r>
            <a:r>
              <a:rPr lang="en-US" sz="1800" b="1" dirty="0" smtClean="0">
                <a:solidFill>
                  <a:schemeClr val="bg1">
                    <a:lumMod val="75000"/>
                  </a:schemeClr>
                </a:solidFill>
                <a:latin typeface="+mn-lt"/>
              </a:rPr>
              <a:t>Performance Penthouse</a:t>
            </a:r>
            <a:endParaRPr lang="en-US" sz="1800" b="1" dirty="0">
              <a:solidFill>
                <a:schemeClr val="bg1">
                  <a:lumMod val="75000"/>
                </a:schemeClr>
              </a:solidFill>
              <a:latin typeface="+mn-lt"/>
            </a:endParaRPr>
          </a:p>
          <a:p>
            <a:r>
              <a:rPr lang="en-US" sz="1800" b="1" dirty="0">
                <a:latin typeface="+mn-lt"/>
              </a:rPr>
              <a:t>Lighting Depth  </a:t>
            </a:r>
            <a:r>
              <a:rPr lang="en-US" sz="1800" b="1" dirty="0">
                <a:solidFill>
                  <a:schemeClr val="tx1">
                    <a:lumMod val="75000"/>
                    <a:lumOff val="25000"/>
                  </a:schemeClr>
                </a:solidFill>
                <a:latin typeface="+mn-lt"/>
              </a:rPr>
              <a:t>│   </a:t>
            </a:r>
            <a:r>
              <a:rPr lang="en-US" sz="1800" b="1" dirty="0" smtClean="0">
                <a:solidFill>
                  <a:schemeClr val="tx1">
                    <a:lumMod val="75000"/>
                    <a:lumOff val="25000"/>
                  </a:schemeClr>
                </a:solidFill>
                <a:latin typeface="+mn-lt"/>
              </a:rPr>
              <a:t>Courtyard</a:t>
            </a:r>
            <a:endParaRPr lang="en-US" sz="1800" b="1" dirty="0">
              <a:solidFill>
                <a:schemeClr val="tx1">
                  <a:lumMod val="75000"/>
                  <a:lumOff val="25000"/>
                </a:schemeClr>
              </a:solidFill>
              <a:latin typeface="+mn-lt"/>
            </a:endParaRPr>
          </a:p>
          <a:p>
            <a:endParaRPr lang="en-US" sz="2000" dirty="0">
              <a:solidFill>
                <a:schemeClr val="tx1">
                  <a:lumMod val="75000"/>
                  <a:lumOff val="25000"/>
                </a:schemeClr>
              </a:solidFill>
              <a:latin typeface="+mn-lt"/>
            </a:endParaRPr>
          </a:p>
        </p:txBody>
      </p:sp>
      <p:sp>
        <p:nvSpPr>
          <p:cNvPr id="18" name="TextBox 17"/>
          <p:cNvSpPr txBox="1"/>
          <p:nvPr/>
        </p:nvSpPr>
        <p:spPr>
          <a:xfrm>
            <a:off x="10463463" y="2971800"/>
            <a:ext cx="7976937" cy="1231106"/>
          </a:xfrm>
          <a:prstGeom prst="rect">
            <a:avLst/>
          </a:prstGeom>
          <a:noFill/>
        </p:spPr>
        <p:txBody>
          <a:bodyPr wrap="square" rtlCol="0">
            <a:spAutoFit/>
          </a:bodyPr>
          <a:lstStyle/>
          <a:p>
            <a:r>
              <a:rPr lang="en-US" sz="1800" b="1" dirty="0" smtClean="0">
                <a:solidFill>
                  <a:schemeClr val="bg1">
                    <a:lumMod val="75000"/>
                  </a:schemeClr>
                </a:solidFill>
                <a:latin typeface="+mn-lt"/>
              </a:rPr>
              <a:t>Electrical Depth </a:t>
            </a:r>
            <a:r>
              <a:rPr lang="en-US" sz="1800" b="1" dirty="0" smtClean="0">
                <a:solidFill>
                  <a:schemeClr val="tx1">
                    <a:lumMod val="75000"/>
                    <a:lumOff val="25000"/>
                  </a:schemeClr>
                </a:solidFill>
                <a:latin typeface="+mn-lt"/>
              </a:rPr>
              <a:t>│   Size reduction of Emergency Generator</a:t>
            </a:r>
          </a:p>
          <a:p>
            <a:r>
              <a:rPr lang="en-US" sz="1800" b="1" dirty="0">
                <a:latin typeface="+mn-lt"/>
              </a:rPr>
              <a:t>Lighting Depth  </a:t>
            </a:r>
            <a:r>
              <a:rPr lang="en-US" sz="1800" b="1" dirty="0" smtClean="0">
                <a:latin typeface="+mn-lt"/>
              </a:rPr>
              <a:t> </a:t>
            </a:r>
            <a:r>
              <a:rPr lang="en-US" sz="1800" b="1" dirty="0" smtClean="0">
                <a:solidFill>
                  <a:schemeClr val="tx1">
                    <a:lumMod val="75000"/>
                    <a:lumOff val="25000"/>
                  </a:schemeClr>
                </a:solidFill>
                <a:latin typeface="+mn-lt"/>
              </a:rPr>
              <a:t>│   MCB for Main Distribution Switchboard</a:t>
            </a:r>
            <a:endParaRPr lang="en-US" sz="1800" b="1" dirty="0">
              <a:solidFill>
                <a:schemeClr val="tx1">
                  <a:lumMod val="75000"/>
                  <a:lumOff val="25000"/>
                </a:schemeClr>
              </a:solidFill>
              <a:latin typeface="+mn-lt"/>
            </a:endParaRPr>
          </a:p>
          <a:p>
            <a:r>
              <a:rPr lang="en-US" sz="1800" b="1" dirty="0">
                <a:latin typeface="+mn-lt"/>
              </a:rPr>
              <a:t>Lighting Depth  </a:t>
            </a:r>
            <a:r>
              <a:rPr lang="en-US" sz="1800" b="1" dirty="0" smtClean="0">
                <a:latin typeface="+mn-lt"/>
              </a:rPr>
              <a:t> </a:t>
            </a:r>
            <a:r>
              <a:rPr lang="en-US" sz="1800" b="1" dirty="0" smtClean="0">
                <a:solidFill>
                  <a:schemeClr val="bg1">
                    <a:lumMod val="75000"/>
                  </a:schemeClr>
                </a:solidFill>
                <a:latin typeface="+mn-lt"/>
              </a:rPr>
              <a:t>│   High-Efficiency dry-type Transformer</a:t>
            </a:r>
          </a:p>
          <a:p>
            <a:endParaRPr lang="en-US" sz="2000" dirty="0">
              <a:solidFill>
                <a:schemeClr val="tx1">
                  <a:lumMod val="75000"/>
                  <a:lumOff val="25000"/>
                </a:schemeClr>
              </a:solidFill>
              <a:latin typeface="+mn-lt"/>
            </a:endParaRPr>
          </a:p>
        </p:txBody>
      </p:sp>
      <p:sp>
        <p:nvSpPr>
          <p:cNvPr id="23" name="TextBox 22"/>
          <p:cNvSpPr txBox="1"/>
          <p:nvPr/>
        </p:nvSpPr>
        <p:spPr>
          <a:xfrm>
            <a:off x="10180175" y="4230469"/>
            <a:ext cx="8097434" cy="646331"/>
          </a:xfrm>
          <a:prstGeom prst="rect">
            <a:avLst/>
          </a:prstGeom>
          <a:noFill/>
        </p:spPr>
        <p:txBody>
          <a:bodyPr wrap="square" rtlCol="0">
            <a:spAutoFit/>
          </a:bodyPr>
          <a:lstStyle/>
          <a:p>
            <a:r>
              <a:rPr lang="en-US" sz="1800" b="1" dirty="0" smtClean="0">
                <a:solidFill>
                  <a:schemeClr val="tx1">
                    <a:lumMod val="75000"/>
                    <a:lumOff val="25000"/>
                  </a:schemeClr>
                </a:solidFill>
                <a:latin typeface="+mn-lt"/>
              </a:rPr>
              <a:t>Acoustical Breadth │   Reverberation Time  &amp; Bass Ratio </a:t>
            </a:r>
          </a:p>
          <a:p>
            <a:r>
              <a:rPr lang="en-US" sz="1800" b="1" dirty="0">
                <a:latin typeface="+mn-lt"/>
              </a:rPr>
              <a:t>Acoustical </a:t>
            </a:r>
            <a:r>
              <a:rPr lang="en-US" sz="1800" b="1" dirty="0" smtClean="0">
                <a:latin typeface="+mn-lt"/>
              </a:rPr>
              <a:t>Breadth       </a:t>
            </a:r>
            <a:r>
              <a:rPr lang="en-US" sz="1800" b="1" dirty="0" smtClean="0">
                <a:solidFill>
                  <a:schemeClr val="tx1">
                    <a:lumMod val="75000"/>
                    <a:lumOff val="25000"/>
                  </a:schemeClr>
                </a:solidFill>
                <a:latin typeface="+mn-lt"/>
              </a:rPr>
              <a:t>for Performance Hall</a:t>
            </a:r>
            <a:endParaRPr lang="en-US" sz="1800" dirty="0">
              <a:solidFill>
                <a:schemeClr val="tx1">
                  <a:lumMod val="75000"/>
                  <a:lumOff val="25000"/>
                </a:schemeClr>
              </a:solidFill>
              <a:latin typeface="+mn-lt"/>
            </a:endParaRPr>
          </a:p>
        </p:txBody>
      </p:sp>
      <p:sp>
        <p:nvSpPr>
          <p:cNvPr id="24" name="TextBox 23"/>
          <p:cNvSpPr txBox="1"/>
          <p:nvPr/>
        </p:nvSpPr>
        <p:spPr>
          <a:xfrm>
            <a:off x="10050896" y="5188803"/>
            <a:ext cx="8233063" cy="646331"/>
          </a:xfrm>
          <a:prstGeom prst="rect">
            <a:avLst/>
          </a:prstGeom>
          <a:noFill/>
        </p:spPr>
        <p:txBody>
          <a:bodyPr wrap="square" rtlCol="0">
            <a:spAutoFit/>
          </a:bodyPr>
          <a:lstStyle/>
          <a:p>
            <a:r>
              <a:rPr lang="en-US" sz="1800" b="1" dirty="0" smtClean="0">
                <a:solidFill>
                  <a:schemeClr val="bg1">
                    <a:lumMod val="75000"/>
                  </a:schemeClr>
                </a:solidFill>
                <a:latin typeface="+mn-lt"/>
              </a:rPr>
              <a:t>Mechanical Breadth │   Solar Heat Gain &amp; Cooling Load of Different </a:t>
            </a:r>
            <a:r>
              <a:rPr lang="en-US" sz="1800" b="1" dirty="0" smtClean="0">
                <a:latin typeface="+mn-lt"/>
              </a:rPr>
              <a:t>Mechanical </a:t>
            </a:r>
            <a:r>
              <a:rPr lang="en-US" sz="1800" b="1" dirty="0" err="1">
                <a:latin typeface="+mn-lt"/>
              </a:rPr>
              <a:t>Mechanical</a:t>
            </a:r>
            <a:r>
              <a:rPr lang="en-US" sz="1800" b="1" dirty="0">
                <a:latin typeface="+mn-lt"/>
              </a:rPr>
              <a:t> Breadth │ </a:t>
            </a:r>
            <a:r>
              <a:rPr lang="en-US" sz="1800" b="1" dirty="0" smtClean="0">
                <a:solidFill>
                  <a:schemeClr val="bg1">
                    <a:lumMod val="75000"/>
                  </a:schemeClr>
                </a:solidFill>
                <a:latin typeface="+mn-lt"/>
              </a:rPr>
              <a:t>Glazing type on the Corridor</a:t>
            </a:r>
          </a:p>
        </p:txBody>
      </p:sp>
    </p:spTree>
    <p:extLst>
      <p:ext uri="{BB962C8B-B14F-4D97-AF65-F5344CB8AC3E}">
        <p14:creationId xmlns:p14="http://schemas.microsoft.com/office/powerpoint/2010/main" val="1563877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16" descr="C:\Users\dyk5087\Desktop\1.tif"/>
          <p:cNvPicPr/>
          <p:nvPr/>
        </p:nvPicPr>
        <p:blipFill rotWithShape="1">
          <a:blip r:embed="rId3">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a:xfrm>
            <a:off x="1981200" y="714451"/>
            <a:ext cx="519832" cy="754469"/>
          </a:xfrm>
          <a:prstGeom prst="rect">
            <a:avLst/>
          </a:prstGeom>
        </p:spPr>
      </p:pic>
      <p:cxnSp>
        <p:nvCxnSpPr>
          <p:cNvPr id="4" name="Straight Arrow Connector 3"/>
          <p:cNvCxnSpPr/>
          <p:nvPr/>
        </p:nvCxnSpPr>
        <p:spPr>
          <a:xfrm flipV="1">
            <a:off x="4351735" y="1676400"/>
            <a:ext cx="2127739" cy="762000"/>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479474" y="1676400"/>
            <a:ext cx="17796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68145" y="5257800"/>
            <a:ext cx="3444039" cy="26669"/>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9684" y="1245869"/>
            <a:ext cx="1905000" cy="400110"/>
          </a:xfrm>
          <a:prstGeom prst="rect">
            <a:avLst/>
          </a:prstGeom>
          <a:noFill/>
        </p:spPr>
        <p:txBody>
          <a:bodyPr wrap="square" rtlCol="0">
            <a:spAutoFit/>
          </a:bodyPr>
          <a:lstStyle/>
          <a:p>
            <a:r>
              <a:rPr lang="en-US" sz="2000" b="1" dirty="0" smtClean="0">
                <a:solidFill>
                  <a:srgbClr val="FFC000"/>
                </a:solidFill>
              </a:rPr>
              <a:t>Entry Lobby</a:t>
            </a:r>
            <a:endParaRPr lang="en-US" sz="2000" b="1" dirty="0">
              <a:solidFill>
                <a:srgbClr val="FFC000"/>
              </a:solidFill>
            </a:endParaRPr>
          </a:p>
        </p:txBody>
      </p:sp>
      <p:sp>
        <p:nvSpPr>
          <p:cNvPr id="24" name="TextBox 23"/>
          <p:cNvSpPr txBox="1"/>
          <p:nvPr/>
        </p:nvSpPr>
        <p:spPr>
          <a:xfrm>
            <a:off x="5592145" y="4884359"/>
            <a:ext cx="1905000" cy="400110"/>
          </a:xfrm>
          <a:prstGeom prst="rect">
            <a:avLst/>
          </a:prstGeom>
          <a:noFill/>
        </p:spPr>
        <p:txBody>
          <a:bodyPr wrap="square" rtlCol="0">
            <a:spAutoFit/>
          </a:bodyPr>
          <a:lstStyle/>
          <a:p>
            <a:pPr algn="r"/>
            <a:r>
              <a:rPr lang="en-US" sz="2000" b="1" dirty="0" smtClean="0">
                <a:solidFill>
                  <a:srgbClr val="FFC000"/>
                </a:solidFill>
              </a:rPr>
              <a:t>Corridor</a:t>
            </a:r>
            <a:endParaRPr lang="en-US" sz="2000" b="1" dirty="0">
              <a:solidFill>
                <a:srgbClr val="FFC000"/>
              </a:solidFill>
            </a:endParaRPr>
          </a:p>
        </p:txBody>
      </p:sp>
      <p:sp>
        <p:nvSpPr>
          <p:cNvPr id="27" name="TextBox 26"/>
          <p:cNvSpPr txBox="1"/>
          <p:nvPr/>
        </p:nvSpPr>
        <p:spPr>
          <a:xfrm>
            <a:off x="18677020" y="2733131"/>
            <a:ext cx="7726279" cy="4462760"/>
          </a:xfrm>
          <a:prstGeom prst="rect">
            <a:avLst/>
          </a:prstGeom>
          <a:noFill/>
        </p:spPr>
        <p:txBody>
          <a:bodyPr wrap="square" rtlCol="0">
            <a:spAutoFit/>
          </a:bodyPr>
          <a:lstStyle/>
          <a:p>
            <a:pPr marL="342900" indent="-342900">
              <a:lnSpc>
                <a:spcPct val="150000"/>
              </a:lnSpc>
              <a:buFontTx/>
              <a:buChar char="-"/>
            </a:pPr>
            <a:r>
              <a:rPr lang="en-US" sz="2400" b="1" dirty="0" smtClean="0">
                <a:solidFill>
                  <a:schemeClr val="bg1">
                    <a:lumMod val="85000"/>
                  </a:schemeClr>
                </a:solidFill>
                <a:latin typeface="+mn-lt"/>
              </a:rPr>
              <a:t>Powerful atmosphere</a:t>
            </a:r>
          </a:p>
          <a:p>
            <a:pPr marL="342900" indent="-342900">
              <a:lnSpc>
                <a:spcPct val="150000"/>
              </a:lnSpc>
              <a:buFontTx/>
              <a:buChar char="-"/>
            </a:pPr>
            <a:r>
              <a:rPr lang="en-US" sz="2400" b="1" dirty="0">
                <a:solidFill>
                  <a:schemeClr val="bg1">
                    <a:lumMod val="85000"/>
                  </a:schemeClr>
                </a:solidFill>
                <a:latin typeface="+mn-lt"/>
              </a:rPr>
              <a:t>Create welcoming environment</a:t>
            </a:r>
          </a:p>
          <a:p>
            <a:pPr marL="342900" indent="-342900">
              <a:lnSpc>
                <a:spcPct val="150000"/>
              </a:lnSpc>
              <a:buFontTx/>
              <a:buChar char="-"/>
            </a:pPr>
            <a:r>
              <a:rPr lang="en-US" sz="2400" b="1" dirty="0" smtClean="0">
                <a:solidFill>
                  <a:schemeClr val="bg1">
                    <a:lumMod val="85000"/>
                  </a:schemeClr>
                </a:solidFill>
                <a:latin typeface="+mn-lt"/>
              </a:rPr>
              <a:t>Way finding</a:t>
            </a:r>
          </a:p>
          <a:p>
            <a:pPr marL="342900" indent="-342900">
              <a:lnSpc>
                <a:spcPct val="150000"/>
              </a:lnSpc>
              <a:buFontTx/>
              <a:buChar char="-"/>
            </a:pPr>
            <a:r>
              <a:rPr lang="en-US" sz="2400" b="1" dirty="0" smtClean="0">
                <a:solidFill>
                  <a:schemeClr val="bg1">
                    <a:lumMod val="85000"/>
                  </a:schemeClr>
                </a:solidFill>
                <a:latin typeface="+mn-lt"/>
              </a:rPr>
              <a:t>Public impressions</a:t>
            </a:r>
          </a:p>
          <a:p>
            <a:pPr marL="342900" indent="-342900">
              <a:lnSpc>
                <a:spcPct val="150000"/>
              </a:lnSpc>
              <a:buFontTx/>
              <a:buChar char="-"/>
            </a:pPr>
            <a:endParaRPr lang="en-US" sz="2400" b="1" dirty="0" smtClean="0">
              <a:solidFill>
                <a:schemeClr val="bg1">
                  <a:lumMod val="85000"/>
                </a:schemeClr>
              </a:solidFill>
              <a:latin typeface="+mn-lt"/>
            </a:endParaRPr>
          </a:p>
          <a:p>
            <a:pPr marL="342900" indent="-342900">
              <a:lnSpc>
                <a:spcPct val="150000"/>
              </a:lnSpc>
              <a:buFontTx/>
              <a:buChar char="-"/>
            </a:pPr>
            <a:endParaRPr lang="en-US" sz="2000" dirty="0" smtClean="0">
              <a:solidFill>
                <a:schemeClr val="bg1"/>
              </a:solidFill>
            </a:endParaRPr>
          </a:p>
          <a:p>
            <a:pPr marL="342900" indent="-342900">
              <a:lnSpc>
                <a:spcPct val="150000"/>
              </a:lnSpc>
              <a:buFontTx/>
              <a:buChar char="-"/>
            </a:pPr>
            <a:endParaRPr lang="en-US" sz="2000" dirty="0" smtClean="0">
              <a:solidFill>
                <a:schemeClr val="bg1"/>
              </a:solidFill>
            </a:endParaRPr>
          </a:p>
          <a:p>
            <a:pPr marL="342900" indent="-342900">
              <a:buFontTx/>
              <a:buChar char="-"/>
            </a:pPr>
            <a:endParaRPr lang="en-US" dirty="0" smtClean="0">
              <a:solidFill>
                <a:schemeClr val="bg1"/>
              </a:solidFill>
            </a:endParaRPr>
          </a:p>
          <a:p>
            <a:pPr marL="342900" indent="-342900">
              <a:buFontTx/>
              <a:buChar char="-"/>
            </a:pPr>
            <a:endParaRPr lang="en-US" dirty="0">
              <a:solidFill>
                <a:schemeClr val="bg1"/>
              </a:solidFill>
            </a:endParaRPr>
          </a:p>
        </p:txBody>
      </p:sp>
      <p:sp>
        <p:nvSpPr>
          <p:cNvPr id="28" name="TextBox 27"/>
          <p:cNvSpPr txBox="1"/>
          <p:nvPr/>
        </p:nvSpPr>
        <p:spPr>
          <a:xfrm>
            <a:off x="18677020" y="1917100"/>
            <a:ext cx="9144000" cy="523220"/>
          </a:xfrm>
          <a:prstGeom prst="rect">
            <a:avLst/>
          </a:prstGeom>
          <a:noFill/>
        </p:spPr>
        <p:txBody>
          <a:bodyPr wrap="square" rtlCol="0">
            <a:spAutoFit/>
          </a:bodyPr>
          <a:lstStyle/>
          <a:p>
            <a:r>
              <a:rPr lang="en-US" sz="2800" b="1" i="1" u="sng" dirty="0" smtClean="0">
                <a:solidFill>
                  <a:schemeClr val="bg1">
                    <a:lumMod val="85000"/>
                  </a:schemeClr>
                </a:solidFill>
                <a:latin typeface="+mj-lt"/>
              </a:rPr>
              <a:t>Design Goal</a:t>
            </a:r>
            <a:endParaRPr lang="en-US" sz="2800" b="1" i="1" u="sng" dirty="0">
              <a:solidFill>
                <a:schemeClr val="bg1">
                  <a:lumMod val="85000"/>
                </a:schemeClr>
              </a:solidFill>
              <a:latin typeface="+mj-lt"/>
            </a:endParaRPr>
          </a:p>
        </p:txBody>
      </p:sp>
      <p:pic>
        <p:nvPicPr>
          <p:cNvPr id="29" name="Picture 4" descr="C:\Users\dyk5087\Desktop\1257887858-view08-northlobby-08-final2-528x3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499" y="1236228"/>
            <a:ext cx="8763001" cy="501217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0929687" y="6266162"/>
            <a:ext cx="4190999" cy="230832"/>
          </a:xfrm>
          <a:prstGeom prst="rect">
            <a:avLst/>
          </a:prstGeom>
          <a:noFill/>
        </p:spPr>
        <p:txBody>
          <a:bodyPr wrap="square" rtlCol="0">
            <a:spAutoFit/>
          </a:bodyPr>
          <a:lstStyle/>
          <a:p>
            <a:pPr algn="ctr"/>
            <a:r>
              <a:rPr lang="en-US" sz="900" dirty="0" smtClean="0">
                <a:solidFill>
                  <a:schemeClr val="bg1"/>
                </a:solidFill>
              </a:rPr>
              <a:t>[From: </a:t>
            </a:r>
            <a:r>
              <a:rPr lang="en-US" sz="900" dirty="0">
                <a:solidFill>
                  <a:schemeClr val="bg1"/>
                </a:solidFill>
              </a:rPr>
              <a:t>http://facilities.uchicago.edu/construction/performing-arts/</a:t>
            </a:r>
            <a:r>
              <a:rPr lang="en-US" sz="900" dirty="0" smtClean="0">
                <a:solidFill>
                  <a:schemeClr val="bg1"/>
                </a:solidFill>
              </a:rPr>
              <a:t>]</a:t>
            </a:r>
            <a:endParaRPr lang="en-US" sz="900" dirty="0">
              <a:solidFill>
                <a:schemeClr val="bg1"/>
              </a:solidFill>
            </a:endParaRPr>
          </a:p>
        </p:txBody>
      </p:sp>
    </p:spTree>
    <p:extLst>
      <p:ext uri="{BB962C8B-B14F-4D97-AF65-F5344CB8AC3E}">
        <p14:creationId xmlns:p14="http://schemas.microsoft.com/office/powerpoint/2010/main" val="419787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12" r="8584"/>
          <a:stretch/>
        </p:blipFill>
        <p:spPr bwMode="auto">
          <a:xfrm>
            <a:off x="2026568" y="1476816"/>
            <a:ext cx="5090863" cy="390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633284" y="4248090"/>
            <a:ext cx="4876800" cy="400110"/>
          </a:xfrm>
          <a:prstGeom prst="rect">
            <a:avLst/>
          </a:prstGeom>
        </p:spPr>
        <p:txBody>
          <a:bodyPr wrap="square">
            <a:spAutoFit/>
          </a:bodyPr>
          <a:lstStyle/>
          <a:p>
            <a:r>
              <a:rPr lang="en-US" sz="2000" dirty="0" smtClean="0">
                <a:solidFill>
                  <a:schemeClr val="bg1">
                    <a:lumMod val="85000"/>
                  </a:schemeClr>
                </a:solidFill>
              </a:rPr>
              <a:t>- </a:t>
            </a:r>
            <a:r>
              <a:rPr lang="en-US" sz="2000" dirty="0" err="1" smtClean="0">
                <a:solidFill>
                  <a:schemeClr val="bg1">
                    <a:lumMod val="85000"/>
                  </a:schemeClr>
                </a:solidFill>
              </a:rPr>
              <a:t>Tod</a:t>
            </a:r>
            <a:r>
              <a:rPr lang="en-US" sz="2000" dirty="0" smtClean="0">
                <a:solidFill>
                  <a:schemeClr val="bg1">
                    <a:lumMod val="85000"/>
                  </a:schemeClr>
                </a:solidFill>
              </a:rPr>
              <a:t> Williams &amp; Billie </a:t>
            </a:r>
            <a:r>
              <a:rPr lang="en-US" sz="2000" dirty="0" err="1" smtClean="0">
                <a:solidFill>
                  <a:schemeClr val="bg1">
                    <a:lumMod val="85000"/>
                  </a:schemeClr>
                </a:solidFill>
              </a:rPr>
              <a:t>Tsien</a:t>
            </a:r>
            <a:r>
              <a:rPr lang="en-US" sz="2000" dirty="0" smtClean="0">
                <a:solidFill>
                  <a:schemeClr val="bg1">
                    <a:lumMod val="85000"/>
                  </a:schemeClr>
                </a:solidFill>
              </a:rPr>
              <a:t>, Architects</a:t>
            </a:r>
            <a:endParaRPr lang="en-US" sz="2000" dirty="0">
              <a:solidFill>
                <a:schemeClr val="bg1">
                  <a:lumMod val="85000"/>
                </a:schemeClr>
              </a:solidFill>
            </a:endParaRPr>
          </a:p>
        </p:txBody>
      </p:sp>
      <p:sp>
        <p:nvSpPr>
          <p:cNvPr id="19" name="Rectangle 18"/>
          <p:cNvSpPr/>
          <p:nvPr/>
        </p:nvSpPr>
        <p:spPr>
          <a:xfrm>
            <a:off x="9677015" y="2118500"/>
            <a:ext cx="7848985" cy="1569660"/>
          </a:xfrm>
          <a:prstGeom prst="rect">
            <a:avLst/>
          </a:prstGeom>
        </p:spPr>
        <p:txBody>
          <a:bodyPr wrap="square">
            <a:spAutoFit/>
          </a:bodyPr>
          <a:lstStyle/>
          <a:p>
            <a:r>
              <a:rPr lang="en-US" sz="2400" i="1" dirty="0">
                <a:solidFill>
                  <a:schemeClr val="bg1"/>
                </a:solidFill>
              </a:rPr>
              <a:t>“The idea of the low, sky lit building of studios and theaters, and the tower of the arts came from imagining the </a:t>
            </a:r>
            <a:r>
              <a:rPr lang="en-US" sz="2400" i="1" dirty="0">
                <a:solidFill>
                  <a:srgbClr val="00B050"/>
                </a:solidFill>
              </a:rPr>
              <a:t>flat prairies of the Midwest</a:t>
            </a:r>
            <a:r>
              <a:rPr lang="en-US" sz="2400" i="1" dirty="0">
                <a:solidFill>
                  <a:schemeClr val="bg1"/>
                </a:solidFill>
              </a:rPr>
              <a:t> and the great towers of Chicago.”</a:t>
            </a:r>
          </a:p>
        </p:txBody>
      </p:sp>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6021" y="4752975"/>
            <a:ext cx="915309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flipV="1">
            <a:off x="19320306" y="5397529"/>
            <a:ext cx="6790632" cy="76200"/>
          </a:xfrm>
          <a:prstGeom prst="line">
            <a:avLst/>
          </a:prstGeom>
          <a:ln>
            <a:solidFill>
              <a:srgbClr val="00B050"/>
            </a:solidFill>
          </a:ln>
          <a:effectLst>
            <a:glow rad="241300">
              <a:srgbClr val="00B050">
                <a:alpha val="53000"/>
              </a:srgb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9350789" y="5782176"/>
            <a:ext cx="6790632" cy="76200"/>
          </a:xfrm>
          <a:prstGeom prst="line">
            <a:avLst/>
          </a:prstGeom>
          <a:ln>
            <a:solidFill>
              <a:srgbClr val="00B050"/>
            </a:solidFill>
          </a:ln>
          <a:effectLst>
            <a:glow rad="241300">
              <a:srgbClr val="00B050">
                <a:alpha val="53000"/>
              </a:srgbClr>
            </a:glow>
          </a:effectLst>
        </p:spPr>
        <p:style>
          <a:lnRef idx="1">
            <a:schemeClr val="accent1"/>
          </a:lnRef>
          <a:fillRef idx="0">
            <a:schemeClr val="accent1"/>
          </a:fillRef>
          <a:effectRef idx="0">
            <a:schemeClr val="accent1"/>
          </a:effectRef>
          <a:fontRef idx="minor">
            <a:schemeClr val="tx1"/>
          </a:fontRef>
        </p:style>
      </p:cxnSp>
      <p:pic>
        <p:nvPicPr>
          <p:cNvPr id="2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18328259" y="2885160"/>
            <a:ext cx="3352800" cy="168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81059" y="2885159"/>
            <a:ext cx="3048000" cy="16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29058" y="2885159"/>
            <a:ext cx="2743200" cy="16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28258" y="989859"/>
            <a:ext cx="3178792" cy="174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07049" y="989859"/>
            <a:ext cx="3062287" cy="174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69336" y="988119"/>
            <a:ext cx="2927909" cy="174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33800" y="5473729"/>
            <a:ext cx="3480440" cy="230832"/>
          </a:xfrm>
          <a:prstGeom prst="rect">
            <a:avLst/>
          </a:prstGeom>
        </p:spPr>
        <p:txBody>
          <a:bodyPr wrap="none">
            <a:spAutoFit/>
          </a:bodyPr>
          <a:lstStyle/>
          <a:p>
            <a:r>
              <a:rPr lang="en-US" sz="900" dirty="0" smtClean="0">
                <a:hlinkClick r:id="rId11"/>
              </a:rPr>
              <a:t>http</a:t>
            </a:r>
            <a:r>
              <a:rPr lang="en-US" sz="900" dirty="0">
                <a:hlinkClick r:id="rId11"/>
              </a:rPr>
              <a:t>://arts.uchicago.edu/logan-center/about/about-logan-center-0</a:t>
            </a:r>
            <a:endParaRPr lang="en-US" sz="900" dirty="0"/>
          </a:p>
        </p:txBody>
      </p:sp>
      <p:sp>
        <p:nvSpPr>
          <p:cNvPr id="29" name="TextBox 28"/>
          <p:cNvSpPr txBox="1"/>
          <p:nvPr/>
        </p:nvSpPr>
        <p:spPr>
          <a:xfrm>
            <a:off x="18288000" y="6550462"/>
            <a:ext cx="4190999" cy="230832"/>
          </a:xfrm>
          <a:prstGeom prst="rect">
            <a:avLst/>
          </a:prstGeom>
          <a:noFill/>
        </p:spPr>
        <p:txBody>
          <a:bodyPr wrap="square" rtlCol="0">
            <a:spAutoFit/>
          </a:bodyPr>
          <a:lstStyle/>
          <a:p>
            <a:pPr algn="ctr"/>
            <a:r>
              <a:rPr lang="en-US" sz="900" dirty="0" smtClean="0">
                <a:solidFill>
                  <a:schemeClr val="bg1">
                    <a:lumMod val="85000"/>
                  </a:schemeClr>
                </a:solidFill>
              </a:rPr>
              <a:t>[From</a:t>
            </a:r>
            <a:r>
              <a:rPr lang="en-US" sz="900" dirty="0" smtClean="0">
                <a:solidFill>
                  <a:schemeClr val="bg1"/>
                </a:solidFill>
              </a:rPr>
              <a:t>: google map, University of  Chicago, ]</a:t>
            </a:r>
            <a:endParaRPr lang="en-US" sz="900" dirty="0">
              <a:solidFill>
                <a:schemeClr val="bg1"/>
              </a:solidFill>
            </a:endParaRPr>
          </a:p>
        </p:txBody>
      </p:sp>
    </p:spTree>
    <p:extLst>
      <p:ext uri="{BB962C8B-B14F-4D97-AF65-F5344CB8AC3E}">
        <p14:creationId xmlns:p14="http://schemas.microsoft.com/office/powerpoint/2010/main" val="7235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E Thesis\AutoCAD model\mainlobby-modified_RayTraceImages\Render_Cal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714451"/>
            <a:ext cx="7391399" cy="590622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4">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342323">
            <a:off x="4092934" y="732338"/>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2857500" y="1207932"/>
            <a:ext cx="1714499" cy="1230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1999" y="1207932"/>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16800" y="1021997"/>
            <a:ext cx="1905000" cy="135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Elbow Connector 8"/>
          <p:cNvCxnSpPr/>
          <p:nvPr/>
        </p:nvCxnSpPr>
        <p:spPr>
          <a:xfrm flipV="1">
            <a:off x="15468600" y="1700909"/>
            <a:ext cx="4495800" cy="678908"/>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2326600" y="1464471"/>
            <a:ext cx="4876800" cy="769441"/>
          </a:xfrm>
          <a:prstGeom prst="rect">
            <a:avLst/>
          </a:prstGeom>
          <a:noFill/>
        </p:spPr>
        <p:txBody>
          <a:bodyPr wrap="square" rtlCol="0">
            <a:spAutoFit/>
          </a:bodyPr>
          <a:lstStyle/>
          <a:p>
            <a:r>
              <a:rPr lang="en-US" dirty="0" smtClean="0">
                <a:solidFill>
                  <a:schemeClr val="bg1"/>
                </a:solidFill>
              </a:rPr>
              <a:t>LED Cove Lighting</a:t>
            </a:r>
          </a:p>
          <a:p>
            <a:pPr marL="342900" indent="-342900">
              <a:buFontTx/>
              <a:buChar char="-"/>
            </a:pPr>
            <a:endParaRPr lang="en-US" dirty="0">
              <a:solidFill>
                <a:schemeClr val="bg1"/>
              </a:solidFill>
            </a:endParaRPr>
          </a:p>
        </p:txBody>
      </p:sp>
    </p:spTree>
    <p:extLst>
      <p:ext uri="{BB962C8B-B14F-4D97-AF65-F5344CB8AC3E}">
        <p14:creationId xmlns:p14="http://schemas.microsoft.com/office/powerpoint/2010/main" val="34642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E:\AE Thesis\AutoCAD model\mainlobby-modified_RayTraceImages\Render_Cal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714451"/>
            <a:ext cx="7391399" cy="590622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AE Thesis\AutoCAD model\mainlobby-modified_RayTraceImages\Render_Cal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14451"/>
            <a:ext cx="7391400" cy="590622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457200"/>
            <a:ext cx="2743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37946"/>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Introduction</a:t>
            </a:r>
            <a:endParaRPr lang="en-US" sz="2800" dirty="0">
              <a:solidFill>
                <a:schemeClr val="tx1">
                  <a:lumMod val="75000"/>
                  <a:lumOff val="25000"/>
                </a:schemeClr>
              </a:solidFill>
              <a:latin typeface="+mn-lt"/>
            </a:endParaRPr>
          </a:p>
        </p:txBody>
      </p:sp>
      <p:sp>
        <p:nvSpPr>
          <p:cNvPr id="32" name="TextBox 31"/>
          <p:cNvSpPr txBox="1"/>
          <p:nvPr/>
        </p:nvSpPr>
        <p:spPr>
          <a:xfrm>
            <a:off x="3004887" y="-35540"/>
            <a:ext cx="79248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Building Overview</a:t>
            </a:r>
            <a:endParaRPr lang="en-US" sz="2800" dirty="0">
              <a:solidFill>
                <a:schemeClr val="tx1">
                  <a:lumMod val="75000"/>
                  <a:lumOff val="25000"/>
                </a:schemeClr>
              </a:solidFill>
              <a:latin typeface="+mn-lt"/>
            </a:endParaRPr>
          </a:p>
        </p:txBody>
      </p:sp>
      <p:sp>
        <p:nvSpPr>
          <p:cNvPr id="33" name="TextBox 32"/>
          <p:cNvSpPr txBox="1"/>
          <p:nvPr/>
        </p:nvSpPr>
        <p:spPr>
          <a:xfrm>
            <a:off x="6448424" y="-38100"/>
            <a:ext cx="4981575" cy="523220"/>
          </a:xfrm>
          <a:prstGeom prst="rect">
            <a:avLst/>
          </a:prstGeom>
          <a:noFill/>
        </p:spPr>
        <p:txBody>
          <a:bodyPr wrap="square" rtlCol="0">
            <a:spAutoFit/>
          </a:bodyPr>
          <a:lstStyle/>
          <a:p>
            <a:r>
              <a:rPr lang="en-US" sz="2800" b="1" dirty="0" smtClean="0">
                <a:solidFill>
                  <a:schemeClr val="bg1">
                    <a:lumMod val="75000"/>
                  </a:schemeClr>
                </a:solidFill>
                <a:latin typeface="+mn-lt"/>
              </a:rPr>
              <a:t>Lighting Depth  │   Main Lobby</a:t>
            </a:r>
            <a:endParaRPr lang="en-US" sz="2800" b="1" dirty="0">
              <a:solidFill>
                <a:schemeClr val="bg1">
                  <a:lumMod val="75000"/>
                </a:schemeClr>
              </a:solidFill>
              <a:latin typeface="+mn-lt"/>
            </a:endParaRPr>
          </a:p>
        </p:txBody>
      </p:sp>
      <p:sp>
        <p:nvSpPr>
          <p:cNvPr id="34" name="TextBox 33"/>
          <p:cNvSpPr txBox="1"/>
          <p:nvPr/>
        </p:nvSpPr>
        <p:spPr>
          <a:xfrm>
            <a:off x="18592800" y="-40620"/>
            <a:ext cx="2743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Electrical Depth</a:t>
            </a:r>
            <a:endParaRPr lang="en-US" sz="2800" dirty="0">
              <a:solidFill>
                <a:schemeClr val="tx1">
                  <a:lumMod val="75000"/>
                  <a:lumOff val="25000"/>
                </a:schemeClr>
              </a:solidFill>
              <a:latin typeface="+mn-lt"/>
            </a:endParaRPr>
          </a:p>
        </p:txBody>
      </p:sp>
      <p:sp>
        <p:nvSpPr>
          <p:cNvPr id="10" name="TextBox 9"/>
          <p:cNvSpPr txBox="1"/>
          <p:nvPr/>
        </p:nvSpPr>
        <p:spPr>
          <a:xfrm>
            <a:off x="11430000" y="-27920"/>
            <a:ext cx="46482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Hall</a:t>
            </a:r>
            <a:endParaRPr lang="en-US" sz="2800" dirty="0">
              <a:solidFill>
                <a:schemeClr val="tx1">
                  <a:lumMod val="75000"/>
                  <a:lumOff val="25000"/>
                </a:schemeClr>
              </a:solidFill>
              <a:latin typeface="+mn-lt"/>
            </a:endParaRPr>
          </a:p>
        </p:txBody>
      </p:sp>
      <p:sp>
        <p:nvSpPr>
          <p:cNvPr id="14" name="TextBox 13"/>
          <p:cNvSpPr txBox="1"/>
          <p:nvPr/>
        </p:nvSpPr>
        <p:spPr>
          <a:xfrm>
            <a:off x="14478000" y="-21570"/>
            <a:ext cx="38100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Performance Penthouse</a:t>
            </a:r>
            <a:endParaRPr lang="en-US" sz="2800" dirty="0">
              <a:solidFill>
                <a:schemeClr val="tx1">
                  <a:lumMod val="75000"/>
                  <a:lumOff val="25000"/>
                </a:schemeClr>
              </a:solidFill>
              <a:latin typeface="+mn-lt"/>
            </a:endParaRPr>
          </a:p>
        </p:txBody>
      </p:sp>
      <p:sp>
        <p:nvSpPr>
          <p:cNvPr id="15" name="TextBox 14"/>
          <p:cNvSpPr txBox="1"/>
          <p:nvPr/>
        </p:nvSpPr>
        <p:spPr>
          <a:xfrm>
            <a:off x="21717000" y="-37445"/>
            <a:ext cx="36576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Mechanical Breadth</a:t>
            </a:r>
            <a:endParaRPr lang="en-US" sz="2800" dirty="0">
              <a:solidFill>
                <a:schemeClr val="tx1">
                  <a:lumMod val="75000"/>
                  <a:lumOff val="25000"/>
                </a:schemeClr>
              </a:solidFill>
              <a:latin typeface="+mn-lt"/>
            </a:endParaRPr>
          </a:p>
        </p:txBody>
      </p:sp>
      <p:sp>
        <p:nvSpPr>
          <p:cNvPr id="16" name="TextBox 15"/>
          <p:cNvSpPr txBox="1"/>
          <p:nvPr/>
        </p:nvSpPr>
        <p:spPr>
          <a:xfrm>
            <a:off x="25374600" y="-38100"/>
            <a:ext cx="2057400" cy="523220"/>
          </a:xfrm>
          <a:prstGeom prst="rect">
            <a:avLst/>
          </a:prstGeom>
          <a:noFill/>
        </p:spPr>
        <p:txBody>
          <a:bodyPr wrap="square" rtlCol="0">
            <a:spAutoFit/>
          </a:bodyPr>
          <a:lstStyle/>
          <a:p>
            <a:r>
              <a:rPr lang="en-US" sz="2800" dirty="0" smtClean="0">
                <a:solidFill>
                  <a:schemeClr val="tx1">
                    <a:lumMod val="75000"/>
                    <a:lumOff val="25000"/>
                  </a:schemeClr>
                </a:solidFill>
                <a:latin typeface="+mn-lt"/>
              </a:rPr>
              <a:t>Conclusion</a:t>
            </a:r>
            <a:endParaRPr lang="en-US" sz="2800" dirty="0">
              <a:solidFill>
                <a:schemeClr val="tx1">
                  <a:lumMod val="75000"/>
                  <a:lumOff val="25000"/>
                </a:schemeClr>
              </a:solidFill>
              <a:latin typeface="+mn-lt"/>
            </a:endParaRPr>
          </a:p>
        </p:txBody>
      </p:sp>
      <p:pic>
        <p:nvPicPr>
          <p:cNvPr id="30" name="Picture 29" descr="C:\Users\dyk5087\Desktop\1.tif"/>
          <p:cNvPicPr/>
          <p:nvPr/>
        </p:nvPicPr>
        <p:blipFill rotWithShape="1">
          <a:blip r:embed="rId5">
            <a:extLst>
              <a:ext uri="{28A0092B-C50C-407E-A947-70E740481C1C}">
                <a14:useLocalDpi xmlns:a14="http://schemas.microsoft.com/office/drawing/2010/main" val="0"/>
              </a:ext>
            </a:extLst>
          </a:blip>
          <a:srcRect l="29561" t="8315" r="39397" b="39320"/>
          <a:stretch/>
        </p:blipFill>
        <p:spPr bwMode="auto">
          <a:xfrm>
            <a:off x="2743829" y="714451"/>
            <a:ext cx="2848316" cy="5906228"/>
          </a:xfrm>
          <a:prstGeom prst="rect">
            <a:avLst/>
          </a:prstGeom>
          <a:noFill/>
          <a:ln>
            <a:noFill/>
          </a:ln>
          <a:extLst>
            <a:ext uri="{53640926-AAD7-44D8-BBD7-CCE9431645EC}">
              <a14:shadowObscured xmlns:a14="http://schemas.microsoft.com/office/drawing/2010/main"/>
            </a:ext>
          </a:extLst>
        </p:spPr>
      </p:pic>
      <p:pic>
        <p:nvPicPr>
          <p:cNvPr id="3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342323">
            <a:off x="4092934" y="732338"/>
            <a:ext cx="958131" cy="9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2857500" y="1207932"/>
            <a:ext cx="1714499" cy="1230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1999" y="1207932"/>
            <a:ext cx="1" cy="1992468"/>
          </a:xfrm>
          <a:prstGeom prst="straightConnector1">
            <a:avLst/>
          </a:prstGeom>
          <a:ln w="5715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16800" y="1021997"/>
            <a:ext cx="1905000" cy="135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2326600" y="1464471"/>
            <a:ext cx="4876800" cy="769441"/>
          </a:xfrm>
          <a:prstGeom prst="rect">
            <a:avLst/>
          </a:prstGeom>
          <a:noFill/>
        </p:spPr>
        <p:txBody>
          <a:bodyPr wrap="square" rtlCol="0">
            <a:spAutoFit/>
          </a:bodyPr>
          <a:lstStyle/>
          <a:p>
            <a:r>
              <a:rPr lang="en-US" dirty="0" smtClean="0">
                <a:solidFill>
                  <a:schemeClr val="bg1"/>
                </a:solidFill>
              </a:rPr>
              <a:t>LED Cove Lighting</a:t>
            </a:r>
          </a:p>
          <a:p>
            <a:pPr marL="342900" indent="-342900">
              <a:buFontTx/>
              <a:buChar char="-"/>
            </a:pPr>
            <a:endParaRPr lang="en-US" dirty="0">
              <a:solidFill>
                <a:schemeClr val="bg1"/>
              </a:solidFill>
            </a:endParaRPr>
          </a:p>
        </p:txBody>
      </p:sp>
      <p:pic>
        <p:nvPicPr>
          <p:cNvPr id="24" name="Picture 23" descr="E:\AE Thesis\AutoCAD model\mainlobby-modified_RayTraceImages\a (3).jpg"/>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t="25595" b="43832"/>
          <a:stretch/>
        </p:blipFill>
        <p:spPr bwMode="auto">
          <a:xfrm>
            <a:off x="19049998" y="4465669"/>
            <a:ext cx="8004323" cy="2155010"/>
          </a:xfrm>
          <a:prstGeom prst="rect">
            <a:avLst/>
          </a:prstGeom>
          <a:noFill/>
          <a:ln w="19050">
            <a:solidFill>
              <a:srgbClr val="00B0F0"/>
            </a:solidFill>
          </a:ln>
          <a:extLst>
            <a:ext uri="{53640926-AAD7-44D8-BBD7-CCE9431645EC}">
              <a14:shadowObscured xmlns:a14="http://schemas.microsoft.com/office/drawing/2010/main"/>
            </a:ext>
          </a:extLst>
        </p:spPr>
      </p:pic>
      <p:pic>
        <p:nvPicPr>
          <p:cNvPr id="25"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283" y1="54562" x2="77174" y2="54197"/>
                        <a14:foregroundMark x1="50725" y1="69343" x2="50725" y2="37591"/>
                        <a14:foregroundMark x1="33333" y1="37044" x2="33333" y2="37044"/>
                        <a14:foregroundMark x1="33696" y1="39964" x2="31884" y2="62956"/>
                        <a14:foregroundMark x1="71196" y1="41241" x2="70833" y2="67518"/>
                        <a14:foregroundMark x1="76812" y1="39051" x2="26812" y2="39964"/>
                        <a14:foregroundMark x1="28804" y1="48175" x2="28261" y2="73175"/>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2813660" y="2300992"/>
            <a:ext cx="890077" cy="88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a:xfrm flipH="1">
            <a:off x="3258698" y="1823166"/>
            <a:ext cx="1694302" cy="919639"/>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258698" y="2742805"/>
            <a:ext cx="1694302" cy="762395"/>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16800" y="2689055"/>
            <a:ext cx="1905000" cy="136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Elbow Connector 38"/>
          <p:cNvCxnSpPr/>
          <p:nvPr/>
        </p:nvCxnSpPr>
        <p:spPr>
          <a:xfrm>
            <a:off x="16383000" y="3124002"/>
            <a:ext cx="3581400" cy="376875"/>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326600" y="3116759"/>
            <a:ext cx="4876800" cy="769441"/>
          </a:xfrm>
          <a:prstGeom prst="rect">
            <a:avLst/>
          </a:prstGeom>
          <a:noFill/>
        </p:spPr>
        <p:txBody>
          <a:bodyPr wrap="square" rtlCol="0">
            <a:spAutoFit/>
          </a:bodyPr>
          <a:lstStyle/>
          <a:p>
            <a:r>
              <a:rPr lang="en-US" dirty="0" smtClean="0">
                <a:solidFill>
                  <a:schemeClr val="bg1"/>
                </a:solidFill>
              </a:rPr>
              <a:t>LED Wall glazing</a:t>
            </a:r>
          </a:p>
          <a:p>
            <a:pPr marL="342900" indent="-342900">
              <a:buFontTx/>
              <a:buChar char="-"/>
            </a:pPr>
            <a:endParaRPr lang="en-US" dirty="0">
              <a:solidFill>
                <a:schemeClr val="bg1"/>
              </a:solidFill>
            </a:endParaRPr>
          </a:p>
        </p:txBody>
      </p:sp>
    </p:spTree>
    <p:extLst>
      <p:ext uri="{BB962C8B-B14F-4D97-AF65-F5344CB8AC3E}">
        <p14:creationId xmlns:p14="http://schemas.microsoft.com/office/powerpoint/2010/main" val="29761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6716</TotalTime>
  <Words>2489</Words>
  <Application>Microsoft Office PowerPoint</Application>
  <PresentationFormat>Custom</PresentationFormat>
  <Paragraphs>893</Paragraphs>
  <Slides>39</Slides>
  <Notes>39</Notes>
  <HiddenSlides>2</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Coppin State University</dc:title>
  <dc:creator>Corie Ambler</dc:creator>
  <cp:lastModifiedBy>PSUAE</cp:lastModifiedBy>
  <cp:revision>255</cp:revision>
  <cp:lastPrinted>2014-04-13T21:54:04Z</cp:lastPrinted>
  <dcterms:created xsi:type="dcterms:W3CDTF">2006-11-29T18:17:25Z</dcterms:created>
  <dcterms:modified xsi:type="dcterms:W3CDTF">2014-04-24T20:41:28Z</dcterms:modified>
</cp:coreProperties>
</file>